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Bitter" panose="020B0604020202020204" charset="0"/>
      <p:regular r:id="rId13"/>
    </p:embeddedFont>
    <p:embeddedFont>
      <p:font typeface="Consolas" panose="020B0609020204030204" pitchFamily="49" charset="0"/>
      <p:regular r:id="rId14"/>
      <p:bold r:id="rId15"/>
      <p:italic r:id="rId16"/>
      <p:boldItalic r:id="rId17"/>
    </p:embeddedFont>
  </p:embeddedFontLst>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1" d="100"/>
          <a:sy n="51" d="100"/>
        </p:scale>
        <p:origin x="366" y="2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89323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404238"/>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F2D1B"/>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2D2F28"/>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johnja1989/taskflow" TargetMode="External"/><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alpha val="80000"/>
            </a:srgbClr>
          </a:solidFill>
          <a:ln/>
        </p:spPr>
        <p:txBody>
          <a:bodyPr/>
          <a:lstStyle/>
          <a:p>
            <a:endParaRPr lang="es-CO"/>
          </a:p>
        </p:txBody>
      </p:sp>
      <p:sp>
        <p:nvSpPr>
          <p:cNvPr id="4" name="Text 1"/>
          <p:cNvSpPr/>
          <p:nvPr/>
        </p:nvSpPr>
        <p:spPr>
          <a:xfrm>
            <a:off x="1857375" y="2745462"/>
            <a:ext cx="10915531" cy="708779"/>
          </a:xfrm>
          <a:prstGeom prst="rect">
            <a:avLst/>
          </a:prstGeom>
          <a:noFill/>
          <a:ln/>
        </p:spPr>
        <p:txBody>
          <a:bodyPr wrap="none" lIns="0" tIns="0" rIns="0" bIns="0" rtlCol="0" anchor="t"/>
          <a:lstStyle/>
          <a:p>
            <a:pPr marL="0" indent="0" algn="ctr">
              <a:lnSpc>
                <a:spcPts val="5550"/>
              </a:lnSpc>
              <a:buNone/>
            </a:pPr>
            <a:r>
              <a:rPr lang="en-US" sz="5400" b="1" dirty="0">
                <a:solidFill>
                  <a:srgbClr val="9FA582"/>
                </a:solidFill>
                <a:latin typeface="Outfit Bold" pitchFamily="34" charset="0"/>
                <a:ea typeface="Outfit Bold" pitchFamily="34" charset="-122"/>
                <a:cs typeface="Outfit Bold" pitchFamily="34" charset="-120"/>
              </a:rPr>
              <a:t>TaskFlow:</a:t>
            </a:r>
            <a:r>
              <a:rPr lang="en-US" sz="5400" b="1" dirty="0">
                <a:solidFill>
                  <a:srgbClr val="E1E5CD"/>
                </a:solidFill>
                <a:latin typeface="Outfit Bold" pitchFamily="34" charset="0"/>
                <a:ea typeface="Outfit Bold" pitchFamily="34" charset="-122"/>
                <a:cs typeface="Outfit Bold" pitchFamily="34" charset="-120"/>
              </a:rPr>
              <a:t> Innovación en Gestión Fullstack</a:t>
            </a:r>
            <a:endParaRPr lang="en-US" sz="5400" dirty="0"/>
          </a:p>
        </p:txBody>
      </p:sp>
      <p:sp>
        <p:nvSpPr>
          <p:cNvPr id="5" name="Text 2"/>
          <p:cNvSpPr/>
          <p:nvPr/>
        </p:nvSpPr>
        <p:spPr>
          <a:xfrm>
            <a:off x="793790" y="3794403"/>
            <a:ext cx="13042821" cy="453509"/>
          </a:xfrm>
          <a:prstGeom prst="rect">
            <a:avLst/>
          </a:prstGeom>
          <a:noFill/>
          <a:ln/>
        </p:spPr>
        <p:txBody>
          <a:bodyPr wrap="none" lIns="0" tIns="0" rIns="0" bIns="0" rtlCol="0" anchor="t"/>
          <a:lstStyle/>
          <a:p>
            <a:pPr marL="0" indent="0" algn="ctr">
              <a:lnSpc>
                <a:spcPts val="3550"/>
              </a:lnSpc>
              <a:buNone/>
            </a:pPr>
            <a:r>
              <a:rPr lang="en-US" sz="3200" dirty="0">
                <a:solidFill>
                  <a:srgbClr val="C2C4B5"/>
                </a:solidFill>
                <a:latin typeface="Bitter" pitchFamily="34" charset="0"/>
                <a:ea typeface="Bitter" pitchFamily="34" charset="-122"/>
                <a:cs typeface="Bitter" pitchFamily="34" charset="-120"/>
              </a:rPr>
              <a:t>Una solución integral para la gestión de tareas personales y profesionales.</a:t>
            </a:r>
            <a:endParaRPr lang="en-US" sz="3200" dirty="0"/>
          </a:p>
        </p:txBody>
      </p:sp>
      <p:sp>
        <p:nvSpPr>
          <p:cNvPr id="6" name="Text 3"/>
          <p:cNvSpPr/>
          <p:nvPr/>
        </p:nvSpPr>
        <p:spPr>
          <a:xfrm>
            <a:off x="793790" y="4503063"/>
            <a:ext cx="13042821" cy="362903"/>
          </a:xfrm>
          <a:prstGeom prst="rect">
            <a:avLst/>
          </a:prstGeom>
          <a:noFill/>
          <a:ln/>
        </p:spPr>
        <p:txBody>
          <a:bodyPr wrap="none" lIns="0" tIns="0" rIns="0" bIns="0" rtlCol="0" anchor="t"/>
          <a:lstStyle/>
          <a:p>
            <a:pPr marL="0" indent="0" algn="ctr">
              <a:lnSpc>
                <a:spcPts val="2850"/>
              </a:lnSpc>
              <a:buNone/>
            </a:pPr>
            <a:r>
              <a:rPr lang="en-US" sz="2400" b="1" dirty="0">
                <a:solidFill>
                  <a:srgbClr val="C2C4B5"/>
                </a:solidFill>
                <a:latin typeface="Bitter" pitchFamily="34" charset="0"/>
                <a:ea typeface="Bitter" pitchFamily="34" charset="-122"/>
                <a:cs typeface="Bitter" pitchFamily="34" charset="-120"/>
              </a:rPr>
              <a:t>Presentado por:</a:t>
            </a:r>
            <a:r>
              <a:rPr lang="en-US" sz="2400" dirty="0">
                <a:solidFill>
                  <a:srgbClr val="C2C4B5"/>
                </a:solidFill>
                <a:latin typeface="Bitter" pitchFamily="34" charset="0"/>
                <a:ea typeface="Bitter" pitchFamily="34" charset="-122"/>
                <a:cs typeface="Bitter" pitchFamily="34" charset="-120"/>
              </a:rPr>
              <a:t> Jhon Jairo Vargas González - Carlos Esteban Rebolledo</a:t>
            </a:r>
            <a:endParaRPr lang="en-US" sz="2400" dirty="0"/>
          </a:p>
        </p:txBody>
      </p:sp>
      <p:sp>
        <p:nvSpPr>
          <p:cNvPr id="7" name="Text 4"/>
          <p:cNvSpPr/>
          <p:nvPr/>
        </p:nvSpPr>
        <p:spPr>
          <a:xfrm>
            <a:off x="793790" y="5121116"/>
            <a:ext cx="13042821" cy="362903"/>
          </a:xfrm>
          <a:prstGeom prst="rect">
            <a:avLst/>
          </a:prstGeom>
          <a:noFill/>
          <a:ln/>
        </p:spPr>
        <p:txBody>
          <a:bodyPr wrap="none" lIns="0" tIns="0" rIns="0" bIns="0" rtlCol="0" anchor="t"/>
          <a:lstStyle/>
          <a:p>
            <a:pPr marL="0" indent="0" algn="ctr">
              <a:lnSpc>
                <a:spcPts val="2850"/>
              </a:lnSpc>
              <a:buNone/>
            </a:pPr>
            <a:r>
              <a:rPr lang="en-US" sz="2400" dirty="0">
                <a:solidFill>
                  <a:srgbClr val="C2C4B5"/>
                </a:solidFill>
                <a:latin typeface="Bitter" pitchFamily="34" charset="0"/>
                <a:ea typeface="Bitter" pitchFamily="34" charset="-122"/>
                <a:cs typeface="Bitter" pitchFamily="34" charset="-120"/>
              </a:rPr>
              <a:t>02 de Septiembre de 2025</a:t>
            </a:r>
            <a:endParaRPr lang="en-U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802243"/>
            <a:ext cx="7054096" cy="673418"/>
          </a:xfrm>
          <a:prstGeom prst="rect">
            <a:avLst/>
          </a:prstGeom>
          <a:noFill/>
          <a:ln/>
        </p:spPr>
        <p:txBody>
          <a:bodyPr wrap="none" lIns="0" tIns="0" rIns="0" bIns="0" rtlCol="0" anchor="t"/>
          <a:lstStyle/>
          <a:p>
            <a:pPr marL="0" indent="0" algn="l">
              <a:lnSpc>
                <a:spcPts val="5300"/>
              </a:lnSpc>
              <a:buNone/>
            </a:pPr>
            <a:r>
              <a:rPr lang="en-US" sz="4200" b="1" dirty="0">
                <a:solidFill>
                  <a:srgbClr val="E1E5CD"/>
                </a:solidFill>
                <a:latin typeface="Outfit Bold" pitchFamily="34" charset="0"/>
                <a:ea typeface="Outfit Bold" pitchFamily="34" charset="-122"/>
                <a:cs typeface="Outfit Bold" pitchFamily="34" charset="-120"/>
              </a:rPr>
              <a:t>Conclusión y Próximos Pasos</a:t>
            </a:r>
            <a:endParaRPr lang="en-US" sz="4200" dirty="0"/>
          </a:p>
        </p:txBody>
      </p:sp>
      <p:sp>
        <p:nvSpPr>
          <p:cNvPr id="3" name="Text 1"/>
          <p:cNvSpPr/>
          <p:nvPr/>
        </p:nvSpPr>
        <p:spPr>
          <a:xfrm>
            <a:off x="793790" y="1906548"/>
            <a:ext cx="13042821" cy="344805"/>
          </a:xfrm>
          <a:prstGeom prst="rect">
            <a:avLst/>
          </a:prstGeom>
          <a:noFill/>
          <a:ln/>
        </p:spPr>
        <p:txBody>
          <a:bodyPr wrap="none" lIns="0" tIns="0" rIns="0" bIns="0" rtlCol="0" anchor="t"/>
          <a:lstStyle/>
          <a:p>
            <a:pPr marL="0" indent="0" algn="l">
              <a:lnSpc>
                <a:spcPts val="2700"/>
              </a:lnSpc>
              <a:buNone/>
            </a:pPr>
            <a:r>
              <a:rPr lang="en-US" sz="1650" dirty="0">
                <a:solidFill>
                  <a:srgbClr val="C2C4B5"/>
                </a:solidFill>
                <a:latin typeface="Bitter" pitchFamily="34" charset="0"/>
                <a:ea typeface="Bitter" pitchFamily="34" charset="-122"/>
                <a:cs typeface="Bitter" pitchFamily="34" charset="-120"/>
              </a:rPr>
              <a:t>TaskFlow es un proyecto completo que valida nuestra capacidad en el desarrollo fullstack y la aplicación de metodologías ágiles.</a:t>
            </a:r>
            <a:endParaRPr lang="en-US" sz="1650" dirty="0"/>
          </a:p>
        </p:txBody>
      </p:sp>
      <p:sp>
        <p:nvSpPr>
          <p:cNvPr id="4" name="Shape 2"/>
          <p:cNvSpPr/>
          <p:nvPr/>
        </p:nvSpPr>
        <p:spPr>
          <a:xfrm>
            <a:off x="793790" y="2493764"/>
            <a:ext cx="6413659" cy="1241346"/>
          </a:xfrm>
          <a:prstGeom prst="roundRect">
            <a:avLst>
              <a:gd name="adj" fmla="val 2604"/>
            </a:avLst>
          </a:prstGeom>
          <a:solidFill>
            <a:srgbClr val="3B3C3E"/>
          </a:solidFill>
          <a:ln/>
        </p:spPr>
        <p:txBody>
          <a:bodyPr/>
          <a:lstStyle/>
          <a:p>
            <a:endParaRPr lang="es-CO"/>
          </a:p>
        </p:txBody>
      </p:sp>
      <p:sp>
        <p:nvSpPr>
          <p:cNvPr id="5" name="Text 3"/>
          <p:cNvSpPr/>
          <p:nvPr/>
        </p:nvSpPr>
        <p:spPr>
          <a:xfrm>
            <a:off x="1009174" y="2709148"/>
            <a:ext cx="2693551" cy="336590"/>
          </a:xfrm>
          <a:prstGeom prst="rect">
            <a:avLst/>
          </a:prstGeom>
          <a:noFill/>
          <a:ln/>
        </p:spPr>
        <p:txBody>
          <a:bodyPr wrap="none" lIns="0" tIns="0" rIns="0" bIns="0" rtlCol="0" anchor="t"/>
          <a:lstStyle/>
          <a:p>
            <a:pPr marL="0" indent="0" algn="l">
              <a:lnSpc>
                <a:spcPts val="2650"/>
              </a:lnSpc>
              <a:buNone/>
            </a:pPr>
            <a:r>
              <a:rPr lang="en-US" sz="2100" b="1" dirty="0">
                <a:solidFill>
                  <a:srgbClr val="C2C4B5"/>
                </a:solidFill>
                <a:latin typeface="Outfit Bold" pitchFamily="34" charset="0"/>
                <a:ea typeface="Outfit Bold" pitchFamily="34" charset="-122"/>
                <a:cs typeface="Outfit Bold" pitchFamily="34" charset="-120"/>
              </a:rPr>
              <a:t>Habilidades Fullstack</a:t>
            </a:r>
            <a:endParaRPr lang="en-US" sz="2100" dirty="0"/>
          </a:p>
        </p:txBody>
      </p:sp>
      <p:sp>
        <p:nvSpPr>
          <p:cNvPr id="6" name="Text 4"/>
          <p:cNvSpPr/>
          <p:nvPr/>
        </p:nvSpPr>
        <p:spPr>
          <a:xfrm>
            <a:off x="1009174" y="3174921"/>
            <a:ext cx="5982891" cy="344805"/>
          </a:xfrm>
          <a:prstGeom prst="rect">
            <a:avLst/>
          </a:prstGeom>
          <a:noFill/>
          <a:ln/>
        </p:spPr>
        <p:txBody>
          <a:bodyPr wrap="none" lIns="0" tIns="0" rIns="0" bIns="0" rtlCol="0" anchor="t"/>
          <a:lstStyle/>
          <a:p>
            <a:pPr marL="0" indent="0" algn="l">
              <a:lnSpc>
                <a:spcPts val="2700"/>
              </a:lnSpc>
              <a:buNone/>
            </a:pPr>
            <a:r>
              <a:rPr lang="en-US" sz="1650" dirty="0">
                <a:solidFill>
                  <a:srgbClr val="C2C4B5"/>
                </a:solidFill>
                <a:latin typeface="Bitter" pitchFamily="34" charset="0"/>
                <a:ea typeface="Bitter" pitchFamily="34" charset="-122"/>
                <a:cs typeface="Bitter" pitchFamily="34" charset="-120"/>
              </a:rPr>
              <a:t>Dominio de frontend, backend y bases de datos relacionales.</a:t>
            </a:r>
            <a:endParaRPr lang="en-US" sz="1650" dirty="0"/>
          </a:p>
        </p:txBody>
      </p:sp>
      <p:sp>
        <p:nvSpPr>
          <p:cNvPr id="7" name="Shape 5"/>
          <p:cNvSpPr/>
          <p:nvPr/>
        </p:nvSpPr>
        <p:spPr>
          <a:xfrm>
            <a:off x="7422833" y="2493764"/>
            <a:ext cx="6413778" cy="1241346"/>
          </a:xfrm>
          <a:prstGeom prst="roundRect">
            <a:avLst>
              <a:gd name="adj" fmla="val 2604"/>
            </a:avLst>
          </a:prstGeom>
          <a:solidFill>
            <a:srgbClr val="3B3C3E"/>
          </a:solidFill>
          <a:ln/>
        </p:spPr>
        <p:txBody>
          <a:bodyPr/>
          <a:lstStyle/>
          <a:p>
            <a:endParaRPr lang="es-CO"/>
          </a:p>
        </p:txBody>
      </p:sp>
      <p:sp>
        <p:nvSpPr>
          <p:cNvPr id="8" name="Text 6"/>
          <p:cNvSpPr/>
          <p:nvPr/>
        </p:nvSpPr>
        <p:spPr>
          <a:xfrm>
            <a:off x="7638217" y="2709148"/>
            <a:ext cx="2693551" cy="336590"/>
          </a:xfrm>
          <a:prstGeom prst="rect">
            <a:avLst/>
          </a:prstGeom>
          <a:noFill/>
          <a:ln/>
        </p:spPr>
        <p:txBody>
          <a:bodyPr wrap="none" lIns="0" tIns="0" rIns="0" bIns="0" rtlCol="0" anchor="t"/>
          <a:lstStyle/>
          <a:p>
            <a:pPr marL="0" indent="0" algn="l">
              <a:lnSpc>
                <a:spcPts val="2650"/>
              </a:lnSpc>
              <a:buNone/>
            </a:pPr>
            <a:r>
              <a:rPr lang="en-US" sz="2100" b="1" dirty="0">
                <a:solidFill>
                  <a:srgbClr val="C2C4B5"/>
                </a:solidFill>
                <a:latin typeface="Outfit Bold" pitchFamily="34" charset="0"/>
                <a:ea typeface="Outfit Bold" pitchFamily="34" charset="-122"/>
                <a:cs typeface="Outfit Bold" pitchFamily="34" charset="-120"/>
              </a:rPr>
              <a:t>Buenas Prácticas</a:t>
            </a:r>
            <a:endParaRPr lang="en-US" sz="2100" dirty="0"/>
          </a:p>
        </p:txBody>
      </p:sp>
      <p:sp>
        <p:nvSpPr>
          <p:cNvPr id="9" name="Text 7"/>
          <p:cNvSpPr/>
          <p:nvPr/>
        </p:nvSpPr>
        <p:spPr>
          <a:xfrm>
            <a:off x="7638217" y="3174921"/>
            <a:ext cx="5983010" cy="344805"/>
          </a:xfrm>
          <a:prstGeom prst="rect">
            <a:avLst/>
          </a:prstGeom>
          <a:noFill/>
          <a:ln/>
        </p:spPr>
        <p:txBody>
          <a:bodyPr wrap="none" lIns="0" tIns="0" rIns="0" bIns="0" rtlCol="0" anchor="t"/>
          <a:lstStyle/>
          <a:p>
            <a:pPr marL="0" indent="0" algn="l">
              <a:lnSpc>
                <a:spcPts val="2700"/>
              </a:lnSpc>
              <a:buNone/>
            </a:pPr>
            <a:r>
              <a:rPr lang="en-US" sz="1650" dirty="0">
                <a:solidFill>
                  <a:srgbClr val="C2C4B5"/>
                </a:solidFill>
                <a:latin typeface="Bitter" pitchFamily="34" charset="0"/>
                <a:ea typeface="Bitter" pitchFamily="34" charset="-122"/>
                <a:cs typeface="Bitter" pitchFamily="34" charset="-120"/>
              </a:rPr>
              <a:t>Adherencia a estándares de desarrollo y documentación.</a:t>
            </a:r>
            <a:endParaRPr lang="en-US" sz="1650" dirty="0"/>
          </a:p>
        </p:txBody>
      </p:sp>
      <p:sp>
        <p:nvSpPr>
          <p:cNvPr id="10" name="Shape 8"/>
          <p:cNvSpPr/>
          <p:nvPr/>
        </p:nvSpPr>
        <p:spPr>
          <a:xfrm>
            <a:off x="793790" y="3950494"/>
            <a:ext cx="6413659" cy="1241346"/>
          </a:xfrm>
          <a:prstGeom prst="roundRect">
            <a:avLst>
              <a:gd name="adj" fmla="val 2604"/>
            </a:avLst>
          </a:prstGeom>
          <a:solidFill>
            <a:srgbClr val="3B3C3E"/>
          </a:solidFill>
          <a:ln/>
        </p:spPr>
        <p:txBody>
          <a:bodyPr/>
          <a:lstStyle/>
          <a:p>
            <a:endParaRPr lang="es-CO"/>
          </a:p>
        </p:txBody>
      </p:sp>
      <p:sp>
        <p:nvSpPr>
          <p:cNvPr id="11" name="Text 9"/>
          <p:cNvSpPr/>
          <p:nvPr/>
        </p:nvSpPr>
        <p:spPr>
          <a:xfrm>
            <a:off x="1009174" y="4165878"/>
            <a:ext cx="2693551" cy="336590"/>
          </a:xfrm>
          <a:prstGeom prst="rect">
            <a:avLst/>
          </a:prstGeom>
          <a:noFill/>
          <a:ln/>
        </p:spPr>
        <p:txBody>
          <a:bodyPr wrap="none" lIns="0" tIns="0" rIns="0" bIns="0" rtlCol="0" anchor="t"/>
          <a:lstStyle/>
          <a:p>
            <a:pPr marL="0" indent="0" algn="l">
              <a:lnSpc>
                <a:spcPts val="2650"/>
              </a:lnSpc>
              <a:buNone/>
            </a:pPr>
            <a:r>
              <a:rPr lang="en-US" sz="2100" b="1" dirty="0">
                <a:solidFill>
                  <a:srgbClr val="C2C4B5"/>
                </a:solidFill>
                <a:latin typeface="Outfit Bold" pitchFamily="34" charset="0"/>
                <a:ea typeface="Outfit Bold" pitchFamily="34" charset="-122"/>
                <a:cs typeface="Outfit Bold" pitchFamily="34" charset="-120"/>
              </a:rPr>
              <a:t>Metodologías Ágiles</a:t>
            </a:r>
            <a:endParaRPr lang="en-US" sz="2100" dirty="0"/>
          </a:p>
        </p:txBody>
      </p:sp>
      <p:sp>
        <p:nvSpPr>
          <p:cNvPr id="12" name="Text 10"/>
          <p:cNvSpPr/>
          <p:nvPr/>
        </p:nvSpPr>
        <p:spPr>
          <a:xfrm>
            <a:off x="1009174" y="4631650"/>
            <a:ext cx="5982891" cy="344805"/>
          </a:xfrm>
          <a:prstGeom prst="rect">
            <a:avLst/>
          </a:prstGeom>
          <a:noFill/>
          <a:ln/>
        </p:spPr>
        <p:txBody>
          <a:bodyPr wrap="none" lIns="0" tIns="0" rIns="0" bIns="0" rtlCol="0" anchor="t"/>
          <a:lstStyle/>
          <a:p>
            <a:pPr marL="0" indent="0" algn="l">
              <a:lnSpc>
                <a:spcPts val="2700"/>
              </a:lnSpc>
              <a:buNone/>
            </a:pPr>
            <a:r>
              <a:rPr lang="en-US" sz="1650" dirty="0">
                <a:solidFill>
                  <a:srgbClr val="C2C4B5"/>
                </a:solidFill>
                <a:latin typeface="Bitter" pitchFamily="34" charset="0"/>
                <a:ea typeface="Bitter" pitchFamily="34" charset="-122"/>
                <a:cs typeface="Bitter" pitchFamily="34" charset="-120"/>
              </a:rPr>
              <a:t>Experiencia práctica en el marco de trabajo Scrum.</a:t>
            </a:r>
            <a:endParaRPr lang="en-US" sz="1650" dirty="0"/>
          </a:p>
        </p:txBody>
      </p:sp>
      <p:sp>
        <p:nvSpPr>
          <p:cNvPr id="13" name="Shape 11"/>
          <p:cNvSpPr/>
          <p:nvPr/>
        </p:nvSpPr>
        <p:spPr>
          <a:xfrm>
            <a:off x="7422833" y="3950494"/>
            <a:ext cx="6413778" cy="1241346"/>
          </a:xfrm>
          <a:prstGeom prst="roundRect">
            <a:avLst>
              <a:gd name="adj" fmla="val 2604"/>
            </a:avLst>
          </a:prstGeom>
          <a:solidFill>
            <a:srgbClr val="3B3C3E"/>
          </a:solidFill>
          <a:ln/>
        </p:spPr>
        <p:txBody>
          <a:bodyPr/>
          <a:lstStyle/>
          <a:p>
            <a:endParaRPr lang="es-CO"/>
          </a:p>
        </p:txBody>
      </p:sp>
      <p:sp>
        <p:nvSpPr>
          <p:cNvPr id="14" name="Text 12"/>
          <p:cNvSpPr/>
          <p:nvPr/>
        </p:nvSpPr>
        <p:spPr>
          <a:xfrm>
            <a:off x="7638217" y="4165878"/>
            <a:ext cx="3008352" cy="336590"/>
          </a:xfrm>
          <a:prstGeom prst="rect">
            <a:avLst/>
          </a:prstGeom>
          <a:noFill/>
          <a:ln/>
        </p:spPr>
        <p:txBody>
          <a:bodyPr wrap="none" lIns="0" tIns="0" rIns="0" bIns="0" rtlCol="0" anchor="t"/>
          <a:lstStyle/>
          <a:p>
            <a:pPr marL="0" indent="0" algn="l">
              <a:lnSpc>
                <a:spcPts val="2650"/>
              </a:lnSpc>
              <a:buNone/>
            </a:pPr>
            <a:r>
              <a:rPr lang="en-US" sz="2100" b="1" dirty="0">
                <a:solidFill>
                  <a:srgbClr val="C2C4B5"/>
                </a:solidFill>
                <a:latin typeface="Outfit Bold" pitchFamily="34" charset="0"/>
                <a:ea typeface="Outfit Bold" pitchFamily="34" charset="-122"/>
                <a:cs typeface="Outfit Bold" pitchFamily="34" charset="-120"/>
              </a:rPr>
              <a:t>Preparación Profesional</a:t>
            </a:r>
            <a:endParaRPr lang="en-US" sz="2100" dirty="0"/>
          </a:p>
        </p:txBody>
      </p:sp>
      <p:sp>
        <p:nvSpPr>
          <p:cNvPr id="15" name="Text 13"/>
          <p:cNvSpPr/>
          <p:nvPr/>
        </p:nvSpPr>
        <p:spPr>
          <a:xfrm>
            <a:off x="7638217" y="4631650"/>
            <a:ext cx="5983010" cy="344805"/>
          </a:xfrm>
          <a:prstGeom prst="rect">
            <a:avLst/>
          </a:prstGeom>
          <a:noFill/>
          <a:ln/>
        </p:spPr>
        <p:txBody>
          <a:bodyPr wrap="none" lIns="0" tIns="0" rIns="0" bIns="0" rtlCol="0" anchor="t"/>
          <a:lstStyle/>
          <a:p>
            <a:pPr marL="0" indent="0" algn="l">
              <a:lnSpc>
                <a:spcPts val="2700"/>
              </a:lnSpc>
              <a:buNone/>
            </a:pPr>
            <a:r>
              <a:rPr lang="en-US" sz="1650" dirty="0">
                <a:solidFill>
                  <a:srgbClr val="C2C4B5"/>
                </a:solidFill>
                <a:latin typeface="Bitter" pitchFamily="34" charset="0"/>
                <a:ea typeface="Bitter" pitchFamily="34" charset="-122"/>
                <a:cs typeface="Bitter" pitchFamily="34" charset="-120"/>
              </a:rPr>
              <a:t>Listo para entornos de desarrollo y equipos colaborativos.</a:t>
            </a:r>
            <a:endParaRPr lang="en-US" sz="1650" dirty="0"/>
          </a:p>
        </p:txBody>
      </p:sp>
      <p:sp>
        <p:nvSpPr>
          <p:cNvPr id="16" name="Text 14"/>
          <p:cNvSpPr/>
          <p:nvPr/>
        </p:nvSpPr>
        <p:spPr>
          <a:xfrm>
            <a:off x="793790" y="5514975"/>
            <a:ext cx="3232190" cy="403979"/>
          </a:xfrm>
          <a:prstGeom prst="rect">
            <a:avLst/>
          </a:prstGeom>
          <a:noFill/>
          <a:ln/>
        </p:spPr>
        <p:txBody>
          <a:bodyPr wrap="none" lIns="0" tIns="0" rIns="0" bIns="0" rtlCol="0" anchor="t"/>
          <a:lstStyle/>
          <a:p>
            <a:pPr marL="0" indent="0" algn="l">
              <a:lnSpc>
                <a:spcPts val="3150"/>
              </a:lnSpc>
              <a:buNone/>
            </a:pPr>
            <a:r>
              <a:rPr lang="en-US" sz="2500" b="1" dirty="0">
                <a:solidFill>
                  <a:srgbClr val="E1E5CD"/>
                </a:solidFill>
                <a:latin typeface="Outfit Bold" pitchFamily="34" charset="0"/>
                <a:ea typeface="Outfit Bold" pitchFamily="34" charset="-122"/>
                <a:cs typeface="Outfit Bold" pitchFamily="34" charset="-120"/>
              </a:rPr>
              <a:t>Recursos Adicionales:</a:t>
            </a:r>
            <a:endParaRPr lang="en-US" sz="2500" dirty="0"/>
          </a:p>
        </p:txBody>
      </p:sp>
      <p:sp>
        <p:nvSpPr>
          <p:cNvPr id="17" name="Text 15"/>
          <p:cNvSpPr/>
          <p:nvPr/>
        </p:nvSpPr>
        <p:spPr>
          <a:xfrm>
            <a:off x="793790" y="6242090"/>
            <a:ext cx="13042821" cy="344805"/>
          </a:xfrm>
          <a:prstGeom prst="rect">
            <a:avLst/>
          </a:prstGeom>
          <a:noFill/>
          <a:ln/>
        </p:spPr>
        <p:txBody>
          <a:bodyPr wrap="none" lIns="0" tIns="0" rIns="0" bIns="0" rtlCol="0" anchor="t"/>
          <a:lstStyle/>
          <a:p>
            <a:pPr marL="342900" indent="-342900" algn="l">
              <a:lnSpc>
                <a:spcPts val="2700"/>
              </a:lnSpc>
              <a:buSzPct val="100000"/>
              <a:buChar char="•"/>
            </a:pPr>
            <a:r>
              <a:rPr lang="en-US" sz="1650" b="1" dirty="0">
                <a:solidFill>
                  <a:srgbClr val="C2C4B5"/>
                </a:solidFill>
                <a:latin typeface="Bitter" pitchFamily="34" charset="0"/>
                <a:ea typeface="Bitter" pitchFamily="34" charset="-122"/>
                <a:cs typeface="Bitter" pitchFamily="34" charset="-120"/>
              </a:rPr>
              <a:t>Repositorio en GitHub:</a:t>
            </a:r>
            <a:r>
              <a:rPr lang="en-US" sz="1650" dirty="0">
                <a:solidFill>
                  <a:srgbClr val="C2C4B5"/>
                </a:solidFill>
                <a:latin typeface="Bitter" pitchFamily="34" charset="0"/>
                <a:ea typeface="Bitter" pitchFamily="34" charset="-122"/>
                <a:cs typeface="Bitter" pitchFamily="34" charset="-120"/>
              </a:rPr>
              <a:t> </a:t>
            </a:r>
            <a:r>
              <a:rPr lang="en-US" sz="1650" u="sng" dirty="0">
                <a:solidFill>
                  <a:srgbClr val="9FA582"/>
                </a:solidFill>
                <a:latin typeface="Bitter" pitchFamily="34" charset="0"/>
                <a:ea typeface="Bitter" pitchFamily="34" charset="-122"/>
                <a:cs typeface="Bitter" pitchFamily="34" charset="-120"/>
                <a:hlinkClick r:id="rId3">
                  <a:extLst>
                    <a:ext uri="{A12FA001-AC4F-418D-AE19-62706E023703}">
                      <ahyp:hlinkClr xmlns:ahyp="http://schemas.microsoft.com/office/drawing/2018/hyperlinkcolor" val="tx"/>
                    </a:ext>
                  </a:extLst>
                </a:hlinkClick>
              </a:rPr>
              <a:t>https://github.com/johnja1989/taskflow</a:t>
            </a:r>
            <a:endParaRPr lang="en-US" sz="1650" dirty="0"/>
          </a:p>
        </p:txBody>
      </p:sp>
      <p:sp>
        <p:nvSpPr>
          <p:cNvPr id="18" name="Text 16"/>
          <p:cNvSpPr/>
          <p:nvPr/>
        </p:nvSpPr>
        <p:spPr>
          <a:xfrm>
            <a:off x="793790" y="6662261"/>
            <a:ext cx="13042821" cy="344805"/>
          </a:xfrm>
          <a:prstGeom prst="rect">
            <a:avLst/>
          </a:prstGeom>
          <a:noFill/>
          <a:ln/>
        </p:spPr>
        <p:txBody>
          <a:bodyPr wrap="none" lIns="0" tIns="0" rIns="0" bIns="0" rtlCol="0" anchor="t"/>
          <a:lstStyle/>
          <a:p>
            <a:pPr marL="342900" indent="-342900" algn="l">
              <a:lnSpc>
                <a:spcPts val="2700"/>
              </a:lnSpc>
              <a:buSzPct val="100000"/>
              <a:buChar char="•"/>
            </a:pPr>
            <a:r>
              <a:rPr lang="en-US" sz="1650" b="1" dirty="0">
                <a:solidFill>
                  <a:srgbClr val="C2C4B5"/>
                </a:solidFill>
                <a:latin typeface="Bitter" pitchFamily="34" charset="0"/>
                <a:ea typeface="Bitter" pitchFamily="34" charset="-122"/>
                <a:cs typeface="Bitter" pitchFamily="34" charset="-120"/>
              </a:rPr>
              <a:t>Documentación Técnica:</a:t>
            </a:r>
            <a:r>
              <a:rPr lang="en-US" sz="1650" dirty="0">
                <a:solidFill>
                  <a:srgbClr val="C2C4B5"/>
                </a:solidFill>
                <a:latin typeface="Bitter" pitchFamily="34" charset="0"/>
                <a:ea typeface="Bitter" pitchFamily="34" charset="-122"/>
                <a:cs typeface="Bitter" pitchFamily="34" charset="-120"/>
              </a:rPr>
              <a:t> DOCUMENTO_TECNICO_TASKFLOW.md</a:t>
            </a:r>
            <a:endParaRPr lang="en-US" sz="1650" dirty="0"/>
          </a:p>
        </p:txBody>
      </p:sp>
      <p:sp>
        <p:nvSpPr>
          <p:cNvPr id="19" name="Text 17"/>
          <p:cNvSpPr/>
          <p:nvPr/>
        </p:nvSpPr>
        <p:spPr>
          <a:xfrm>
            <a:off x="793790" y="7082433"/>
            <a:ext cx="13042821" cy="344805"/>
          </a:xfrm>
          <a:prstGeom prst="rect">
            <a:avLst/>
          </a:prstGeom>
          <a:noFill/>
          <a:ln/>
        </p:spPr>
        <p:txBody>
          <a:bodyPr wrap="none" lIns="0" tIns="0" rIns="0" bIns="0" rtlCol="0" anchor="t"/>
          <a:lstStyle/>
          <a:p>
            <a:pPr marL="342900" indent="-342900" algn="l">
              <a:lnSpc>
                <a:spcPts val="2700"/>
              </a:lnSpc>
              <a:buSzPct val="100000"/>
              <a:buChar char="•"/>
            </a:pPr>
            <a:r>
              <a:rPr lang="en-US" sz="1650" b="1" dirty="0">
                <a:solidFill>
                  <a:srgbClr val="C2C4B5"/>
                </a:solidFill>
                <a:latin typeface="Bitter" pitchFamily="34" charset="0"/>
                <a:ea typeface="Bitter" pitchFamily="34" charset="-122"/>
                <a:cs typeface="Bitter" pitchFamily="34" charset="-120"/>
              </a:rPr>
              <a:t>Guía de Implementación:</a:t>
            </a:r>
            <a:r>
              <a:rPr lang="en-US" sz="1650" dirty="0">
                <a:solidFill>
                  <a:srgbClr val="C2C4B5"/>
                </a:solidFill>
                <a:latin typeface="Bitter" pitchFamily="34" charset="0"/>
                <a:ea typeface="Bitter" pitchFamily="34" charset="-122"/>
                <a:cs typeface="Bitter" pitchFamily="34" charset="-120"/>
              </a:rPr>
              <a:t> GUIDE.md</a:t>
            </a:r>
            <a:endParaRPr lang="en-US" sz="16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977741"/>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E1E5CD"/>
                </a:solidFill>
                <a:latin typeface="Outfit Bold" pitchFamily="34" charset="0"/>
                <a:ea typeface="Outfit Bold" pitchFamily="34" charset="-122"/>
                <a:cs typeface="Outfit Bold" pitchFamily="34" charset="-120"/>
              </a:rPr>
              <a:t>Agenda</a:t>
            </a:r>
            <a:endParaRPr lang="en-US" sz="4450" dirty="0"/>
          </a:p>
        </p:txBody>
      </p:sp>
      <p:sp>
        <p:nvSpPr>
          <p:cNvPr id="3" name="Text 1"/>
          <p:cNvSpPr/>
          <p:nvPr/>
        </p:nvSpPr>
        <p:spPr>
          <a:xfrm>
            <a:off x="793790" y="2140148"/>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C2C4B5"/>
                </a:solidFill>
                <a:latin typeface="Outfit Light" pitchFamily="34" charset="0"/>
                <a:ea typeface="Outfit Light" pitchFamily="34" charset="-122"/>
                <a:cs typeface="Outfit Light" pitchFamily="34" charset="-120"/>
              </a:rPr>
              <a:t>01</a:t>
            </a:r>
            <a:endParaRPr lang="en-US" sz="1750" dirty="0"/>
          </a:p>
        </p:txBody>
      </p:sp>
      <p:sp>
        <p:nvSpPr>
          <p:cNvPr id="4" name="Shape 2"/>
          <p:cNvSpPr/>
          <p:nvPr/>
        </p:nvSpPr>
        <p:spPr>
          <a:xfrm>
            <a:off x="793790" y="2495193"/>
            <a:ext cx="6407944" cy="30480"/>
          </a:xfrm>
          <a:prstGeom prst="rect">
            <a:avLst/>
          </a:prstGeom>
          <a:solidFill>
            <a:srgbClr val="9FA582"/>
          </a:solidFill>
          <a:ln/>
        </p:spPr>
        <p:txBody>
          <a:bodyPr/>
          <a:lstStyle/>
          <a:p>
            <a:endParaRPr lang="es-CO"/>
          </a:p>
        </p:txBody>
      </p:sp>
      <p:sp>
        <p:nvSpPr>
          <p:cNvPr id="5" name="Text 3"/>
          <p:cNvSpPr/>
          <p:nvPr/>
        </p:nvSpPr>
        <p:spPr>
          <a:xfrm>
            <a:off x="793790" y="2669500"/>
            <a:ext cx="3132177" cy="354330"/>
          </a:xfrm>
          <a:prstGeom prst="rect">
            <a:avLst/>
          </a:prstGeom>
          <a:noFill/>
          <a:ln/>
        </p:spPr>
        <p:txBody>
          <a:bodyPr wrap="none" lIns="0" tIns="0" rIns="0" bIns="0" rtlCol="0" anchor="t"/>
          <a:lstStyle/>
          <a:p>
            <a:pPr marL="0" indent="0" algn="l">
              <a:lnSpc>
                <a:spcPts val="2750"/>
              </a:lnSpc>
              <a:buNone/>
            </a:pPr>
            <a:r>
              <a:rPr lang="en-US" sz="2200" b="1" dirty="0">
                <a:solidFill>
                  <a:srgbClr val="C2C4B5"/>
                </a:solidFill>
                <a:latin typeface="Outfit Bold" pitchFamily="34" charset="0"/>
                <a:ea typeface="Outfit Bold" pitchFamily="34" charset="-122"/>
                <a:cs typeface="Outfit Bold" pitchFamily="34" charset="-120"/>
              </a:rPr>
              <a:t>Introducción a TaskFlow</a:t>
            </a:r>
            <a:endParaRPr lang="en-US" sz="2200" dirty="0"/>
          </a:p>
        </p:txBody>
      </p:sp>
      <p:sp>
        <p:nvSpPr>
          <p:cNvPr id="6" name="Text 4"/>
          <p:cNvSpPr/>
          <p:nvPr/>
        </p:nvSpPr>
        <p:spPr>
          <a:xfrm>
            <a:off x="793790" y="3159919"/>
            <a:ext cx="6407944" cy="362903"/>
          </a:xfrm>
          <a:prstGeom prst="rect">
            <a:avLst/>
          </a:prstGeom>
          <a:noFill/>
          <a:ln/>
        </p:spPr>
        <p:txBody>
          <a:bodyPr wrap="non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Visión general del proyecto y su valor.</a:t>
            </a:r>
            <a:endParaRPr lang="en-US" sz="1750" dirty="0"/>
          </a:p>
        </p:txBody>
      </p:sp>
      <p:sp>
        <p:nvSpPr>
          <p:cNvPr id="7" name="Text 5"/>
          <p:cNvSpPr/>
          <p:nvPr/>
        </p:nvSpPr>
        <p:spPr>
          <a:xfrm>
            <a:off x="7428548" y="2140148"/>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C2C4B5"/>
                </a:solidFill>
                <a:latin typeface="Outfit Light" pitchFamily="34" charset="0"/>
                <a:ea typeface="Outfit Light" pitchFamily="34" charset="-122"/>
                <a:cs typeface="Outfit Light" pitchFamily="34" charset="-120"/>
              </a:rPr>
              <a:t>02</a:t>
            </a:r>
            <a:endParaRPr lang="en-US" sz="1750" dirty="0"/>
          </a:p>
        </p:txBody>
      </p:sp>
      <p:sp>
        <p:nvSpPr>
          <p:cNvPr id="8" name="Shape 6"/>
          <p:cNvSpPr/>
          <p:nvPr/>
        </p:nvSpPr>
        <p:spPr>
          <a:xfrm>
            <a:off x="7428548" y="2495193"/>
            <a:ext cx="6408063" cy="30480"/>
          </a:xfrm>
          <a:prstGeom prst="rect">
            <a:avLst/>
          </a:prstGeom>
          <a:solidFill>
            <a:srgbClr val="9FA582"/>
          </a:solidFill>
          <a:ln/>
        </p:spPr>
        <p:txBody>
          <a:bodyPr/>
          <a:lstStyle/>
          <a:p>
            <a:endParaRPr lang="es-CO"/>
          </a:p>
        </p:txBody>
      </p:sp>
      <p:sp>
        <p:nvSpPr>
          <p:cNvPr id="9" name="Text 7"/>
          <p:cNvSpPr/>
          <p:nvPr/>
        </p:nvSpPr>
        <p:spPr>
          <a:xfrm>
            <a:off x="7428548" y="2669500"/>
            <a:ext cx="4439007" cy="354330"/>
          </a:xfrm>
          <a:prstGeom prst="rect">
            <a:avLst/>
          </a:prstGeom>
          <a:noFill/>
          <a:ln/>
        </p:spPr>
        <p:txBody>
          <a:bodyPr wrap="none" lIns="0" tIns="0" rIns="0" bIns="0" rtlCol="0" anchor="t"/>
          <a:lstStyle/>
          <a:p>
            <a:pPr marL="0" indent="0" algn="l">
              <a:lnSpc>
                <a:spcPts val="2750"/>
              </a:lnSpc>
              <a:buNone/>
            </a:pPr>
            <a:r>
              <a:rPr lang="en-US" sz="2200" b="1" dirty="0">
                <a:solidFill>
                  <a:srgbClr val="C2C4B5"/>
                </a:solidFill>
                <a:latin typeface="Outfit Bold" pitchFamily="34" charset="0"/>
                <a:ea typeface="Outfit Bold" pitchFamily="34" charset="-122"/>
                <a:cs typeface="Outfit Bold" pitchFamily="34" charset="-120"/>
              </a:rPr>
              <a:t>Objetivos y Funcionalidades Clave</a:t>
            </a:r>
            <a:endParaRPr lang="en-US" sz="2200" dirty="0"/>
          </a:p>
        </p:txBody>
      </p:sp>
      <p:sp>
        <p:nvSpPr>
          <p:cNvPr id="10" name="Text 8"/>
          <p:cNvSpPr/>
          <p:nvPr/>
        </p:nvSpPr>
        <p:spPr>
          <a:xfrm>
            <a:off x="7428548" y="3159919"/>
            <a:ext cx="6408063" cy="362903"/>
          </a:xfrm>
          <a:prstGeom prst="rect">
            <a:avLst/>
          </a:prstGeom>
          <a:noFill/>
          <a:ln/>
        </p:spPr>
        <p:txBody>
          <a:bodyPr wrap="non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¿Qué hace TaskFlow y cómo beneficia al usuario?</a:t>
            </a:r>
            <a:endParaRPr lang="en-US" sz="1750" dirty="0"/>
          </a:p>
        </p:txBody>
      </p:sp>
      <p:sp>
        <p:nvSpPr>
          <p:cNvPr id="11" name="Text 9"/>
          <p:cNvSpPr/>
          <p:nvPr/>
        </p:nvSpPr>
        <p:spPr>
          <a:xfrm>
            <a:off x="793790" y="3919657"/>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C2C4B5"/>
                </a:solidFill>
                <a:latin typeface="Outfit Light" pitchFamily="34" charset="0"/>
                <a:ea typeface="Outfit Light" pitchFamily="34" charset="-122"/>
                <a:cs typeface="Outfit Light" pitchFamily="34" charset="-120"/>
              </a:rPr>
              <a:t>03</a:t>
            </a:r>
            <a:endParaRPr lang="en-US" sz="1750" dirty="0"/>
          </a:p>
        </p:txBody>
      </p:sp>
      <p:sp>
        <p:nvSpPr>
          <p:cNvPr id="12" name="Shape 10"/>
          <p:cNvSpPr/>
          <p:nvPr/>
        </p:nvSpPr>
        <p:spPr>
          <a:xfrm>
            <a:off x="793790" y="4274701"/>
            <a:ext cx="6407944" cy="30480"/>
          </a:xfrm>
          <a:prstGeom prst="rect">
            <a:avLst/>
          </a:prstGeom>
          <a:solidFill>
            <a:srgbClr val="9FA582"/>
          </a:solidFill>
          <a:ln/>
        </p:spPr>
        <p:txBody>
          <a:bodyPr/>
          <a:lstStyle/>
          <a:p>
            <a:endParaRPr lang="es-CO"/>
          </a:p>
        </p:txBody>
      </p:sp>
      <p:sp>
        <p:nvSpPr>
          <p:cNvPr id="13" name="Text 11"/>
          <p:cNvSpPr/>
          <p:nvPr/>
        </p:nvSpPr>
        <p:spPr>
          <a:xfrm>
            <a:off x="793790" y="4449008"/>
            <a:ext cx="3469600" cy="354330"/>
          </a:xfrm>
          <a:prstGeom prst="rect">
            <a:avLst/>
          </a:prstGeom>
          <a:noFill/>
          <a:ln/>
        </p:spPr>
        <p:txBody>
          <a:bodyPr wrap="none" lIns="0" tIns="0" rIns="0" bIns="0" rtlCol="0" anchor="t"/>
          <a:lstStyle/>
          <a:p>
            <a:pPr marL="0" indent="0" algn="l">
              <a:lnSpc>
                <a:spcPts val="2750"/>
              </a:lnSpc>
              <a:buNone/>
            </a:pPr>
            <a:r>
              <a:rPr lang="en-US" sz="2200" b="1" dirty="0">
                <a:solidFill>
                  <a:srgbClr val="C2C4B5"/>
                </a:solidFill>
                <a:latin typeface="Outfit Bold" pitchFamily="34" charset="0"/>
                <a:ea typeface="Outfit Bold" pitchFamily="34" charset="-122"/>
                <a:cs typeface="Outfit Bold" pitchFamily="34" charset="-120"/>
              </a:rPr>
              <a:t>Tecnologías y Arquitectura</a:t>
            </a:r>
            <a:endParaRPr lang="en-US" sz="2200" dirty="0"/>
          </a:p>
        </p:txBody>
      </p:sp>
      <p:sp>
        <p:nvSpPr>
          <p:cNvPr id="14" name="Text 12"/>
          <p:cNvSpPr/>
          <p:nvPr/>
        </p:nvSpPr>
        <p:spPr>
          <a:xfrm>
            <a:off x="793790" y="4939427"/>
            <a:ext cx="6407944" cy="362903"/>
          </a:xfrm>
          <a:prstGeom prst="rect">
            <a:avLst/>
          </a:prstGeom>
          <a:noFill/>
          <a:ln/>
        </p:spPr>
        <p:txBody>
          <a:bodyPr wrap="non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El stack fullstack que impulsa TaskFlow.</a:t>
            </a:r>
            <a:endParaRPr lang="en-US" sz="1750" dirty="0"/>
          </a:p>
        </p:txBody>
      </p:sp>
      <p:sp>
        <p:nvSpPr>
          <p:cNvPr id="15" name="Text 13"/>
          <p:cNvSpPr/>
          <p:nvPr/>
        </p:nvSpPr>
        <p:spPr>
          <a:xfrm>
            <a:off x="7428548" y="3919657"/>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C2C4B5"/>
                </a:solidFill>
                <a:latin typeface="Outfit Light" pitchFamily="34" charset="0"/>
                <a:ea typeface="Outfit Light" pitchFamily="34" charset="-122"/>
                <a:cs typeface="Outfit Light" pitchFamily="34" charset="-120"/>
              </a:rPr>
              <a:t>04</a:t>
            </a:r>
            <a:endParaRPr lang="en-US" sz="1750" dirty="0"/>
          </a:p>
        </p:txBody>
      </p:sp>
      <p:sp>
        <p:nvSpPr>
          <p:cNvPr id="16" name="Shape 14"/>
          <p:cNvSpPr/>
          <p:nvPr/>
        </p:nvSpPr>
        <p:spPr>
          <a:xfrm>
            <a:off x="7428548" y="4274701"/>
            <a:ext cx="6408063" cy="30480"/>
          </a:xfrm>
          <a:prstGeom prst="rect">
            <a:avLst/>
          </a:prstGeom>
          <a:solidFill>
            <a:srgbClr val="9FA582"/>
          </a:solidFill>
          <a:ln/>
        </p:spPr>
        <p:txBody>
          <a:bodyPr/>
          <a:lstStyle/>
          <a:p>
            <a:endParaRPr lang="es-CO"/>
          </a:p>
        </p:txBody>
      </p:sp>
      <p:sp>
        <p:nvSpPr>
          <p:cNvPr id="17" name="Text 15"/>
          <p:cNvSpPr/>
          <p:nvPr/>
        </p:nvSpPr>
        <p:spPr>
          <a:xfrm>
            <a:off x="7428548" y="4449008"/>
            <a:ext cx="3456265" cy="354330"/>
          </a:xfrm>
          <a:prstGeom prst="rect">
            <a:avLst/>
          </a:prstGeom>
          <a:noFill/>
          <a:ln/>
        </p:spPr>
        <p:txBody>
          <a:bodyPr wrap="none" lIns="0" tIns="0" rIns="0" bIns="0" rtlCol="0" anchor="t"/>
          <a:lstStyle/>
          <a:p>
            <a:pPr marL="0" indent="0" algn="l">
              <a:lnSpc>
                <a:spcPts val="2750"/>
              </a:lnSpc>
              <a:buNone/>
            </a:pPr>
            <a:r>
              <a:rPr lang="en-US" sz="2200" b="1" dirty="0">
                <a:solidFill>
                  <a:srgbClr val="C2C4B5"/>
                </a:solidFill>
                <a:latin typeface="Outfit Bold" pitchFamily="34" charset="0"/>
                <a:ea typeface="Outfit Bold" pitchFamily="34" charset="-122"/>
                <a:cs typeface="Outfit Bold" pitchFamily="34" charset="-120"/>
              </a:rPr>
              <a:t>Metodología de Desarrollo</a:t>
            </a:r>
            <a:endParaRPr lang="en-US" sz="2200" dirty="0"/>
          </a:p>
        </p:txBody>
      </p:sp>
      <p:sp>
        <p:nvSpPr>
          <p:cNvPr id="18" name="Text 16"/>
          <p:cNvSpPr/>
          <p:nvPr/>
        </p:nvSpPr>
        <p:spPr>
          <a:xfrm>
            <a:off x="7428548" y="4939427"/>
            <a:ext cx="6408063" cy="362903"/>
          </a:xfrm>
          <a:prstGeom prst="rect">
            <a:avLst/>
          </a:prstGeom>
          <a:noFill/>
          <a:ln/>
        </p:spPr>
        <p:txBody>
          <a:bodyPr wrap="non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El enfoque Scrum y nuestro proceso iterativo.</a:t>
            </a:r>
            <a:endParaRPr lang="en-US" sz="1750" dirty="0"/>
          </a:p>
        </p:txBody>
      </p:sp>
      <p:sp>
        <p:nvSpPr>
          <p:cNvPr id="19" name="Text 17"/>
          <p:cNvSpPr/>
          <p:nvPr/>
        </p:nvSpPr>
        <p:spPr>
          <a:xfrm>
            <a:off x="793790" y="5699165"/>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C2C4B5"/>
                </a:solidFill>
                <a:latin typeface="Outfit Light" pitchFamily="34" charset="0"/>
                <a:ea typeface="Outfit Light" pitchFamily="34" charset="-122"/>
                <a:cs typeface="Outfit Light" pitchFamily="34" charset="-120"/>
              </a:rPr>
              <a:t>05</a:t>
            </a:r>
            <a:endParaRPr lang="en-US" sz="1750" dirty="0"/>
          </a:p>
        </p:txBody>
      </p:sp>
      <p:sp>
        <p:nvSpPr>
          <p:cNvPr id="20" name="Shape 18"/>
          <p:cNvSpPr/>
          <p:nvPr/>
        </p:nvSpPr>
        <p:spPr>
          <a:xfrm>
            <a:off x="793790" y="6054209"/>
            <a:ext cx="6407944" cy="30480"/>
          </a:xfrm>
          <a:prstGeom prst="rect">
            <a:avLst/>
          </a:prstGeom>
          <a:solidFill>
            <a:srgbClr val="9FA582"/>
          </a:solidFill>
          <a:ln/>
        </p:spPr>
        <p:txBody>
          <a:bodyPr/>
          <a:lstStyle/>
          <a:p>
            <a:endParaRPr lang="es-CO"/>
          </a:p>
        </p:txBody>
      </p:sp>
      <p:sp>
        <p:nvSpPr>
          <p:cNvPr id="21" name="Text 19"/>
          <p:cNvSpPr/>
          <p:nvPr/>
        </p:nvSpPr>
        <p:spPr>
          <a:xfrm>
            <a:off x="793790" y="6228517"/>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C2C4B5"/>
                </a:solidFill>
                <a:latin typeface="Outfit Bold" pitchFamily="34" charset="0"/>
                <a:ea typeface="Outfit Bold" pitchFamily="34" charset="-122"/>
                <a:cs typeface="Outfit Bold" pitchFamily="34" charset="-120"/>
              </a:rPr>
              <a:t>Pruebas y Validación</a:t>
            </a:r>
            <a:endParaRPr lang="en-US" sz="2200" dirty="0"/>
          </a:p>
        </p:txBody>
      </p:sp>
      <p:sp>
        <p:nvSpPr>
          <p:cNvPr id="22" name="Text 20"/>
          <p:cNvSpPr/>
          <p:nvPr/>
        </p:nvSpPr>
        <p:spPr>
          <a:xfrm>
            <a:off x="793790" y="6718935"/>
            <a:ext cx="6407944" cy="362903"/>
          </a:xfrm>
          <a:prstGeom prst="rect">
            <a:avLst/>
          </a:prstGeom>
          <a:noFill/>
          <a:ln/>
        </p:spPr>
        <p:txBody>
          <a:bodyPr wrap="non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Asegurando la robustez y calidad del software.</a:t>
            </a:r>
            <a:endParaRPr lang="en-US" sz="1750" dirty="0"/>
          </a:p>
        </p:txBody>
      </p:sp>
      <p:sp>
        <p:nvSpPr>
          <p:cNvPr id="23" name="Text 21"/>
          <p:cNvSpPr/>
          <p:nvPr/>
        </p:nvSpPr>
        <p:spPr>
          <a:xfrm>
            <a:off x="7428548" y="5699165"/>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C2C4B5"/>
                </a:solidFill>
                <a:latin typeface="Outfit Light" pitchFamily="34" charset="0"/>
                <a:ea typeface="Outfit Light" pitchFamily="34" charset="-122"/>
                <a:cs typeface="Outfit Light" pitchFamily="34" charset="-120"/>
              </a:rPr>
              <a:t>06</a:t>
            </a:r>
            <a:endParaRPr lang="en-US" sz="1750" dirty="0"/>
          </a:p>
        </p:txBody>
      </p:sp>
      <p:sp>
        <p:nvSpPr>
          <p:cNvPr id="24" name="Shape 22"/>
          <p:cNvSpPr/>
          <p:nvPr/>
        </p:nvSpPr>
        <p:spPr>
          <a:xfrm>
            <a:off x="7428548" y="6054209"/>
            <a:ext cx="6408063" cy="30480"/>
          </a:xfrm>
          <a:prstGeom prst="rect">
            <a:avLst/>
          </a:prstGeom>
          <a:solidFill>
            <a:srgbClr val="9FA582"/>
          </a:solidFill>
          <a:ln/>
        </p:spPr>
        <p:txBody>
          <a:bodyPr/>
          <a:lstStyle/>
          <a:p>
            <a:endParaRPr lang="es-CO"/>
          </a:p>
        </p:txBody>
      </p:sp>
      <p:sp>
        <p:nvSpPr>
          <p:cNvPr id="25" name="Text 23"/>
          <p:cNvSpPr/>
          <p:nvPr/>
        </p:nvSpPr>
        <p:spPr>
          <a:xfrm>
            <a:off x="7428548" y="6228517"/>
            <a:ext cx="3711059" cy="354330"/>
          </a:xfrm>
          <a:prstGeom prst="rect">
            <a:avLst/>
          </a:prstGeom>
          <a:noFill/>
          <a:ln/>
        </p:spPr>
        <p:txBody>
          <a:bodyPr wrap="none" lIns="0" tIns="0" rIns="0" bIns="0" rtlCol="0" anchor="t"/>
          <a:lstStyle/>
          <a:p>
            <a:pPr marL="0" indent="0" algn="l">
              <a:lnSpc>
                <a:spcPts val="2750"/>
              </a:lnSpc>
              <a:buNone/>
            </a:pPr>
            <a:r>
              <a:rPr lang="en-US" sz="2200" b="1" dirty="0">
                <a:solidFill>
                  <a:srgbClr val="C2C4B5"/>
                </a:solidFill>
                <a:latin typeface="Outfit Bold" pitchFamily="34" charset="0"/>
                <a:ea typeface="Outfit Bold" pitchFamily="34" charset="-122"/>
                <a:cs typeface="Outfit Bold" pitchFamily="34" charset="-120"/>
              </a:rPr>
              <a:t>Conclusión y Próximos Pasos</a:t>
            </a:r>
            <a:endParaRPr lang="en-US" sz="2200" dirty="0"/>
          </a:p>
        </p:txBody>
      </p:sp>
      <p:sp>
        <p:nvSpPr>
          <p:cNvPr id="26" name="Text 24"/>
          <p:cNvSpPr/>
          <p:nvPr/>
        </p:nvSpPr>
        <p:spPr>
          <a:xfrm>
            <a:off x="7428548" y="6718935"/>
            <a:ext cx="6408063" cy="362903"/>
          </a:xfrm>
          <a:prstGeom prst="rect">
            <a:avLst/>
          </a:prstGeom>
          <a:noFill/>
          <a:ln/>
        </p:spPr>
        <p:txBody>
          <a:bodyPr wrap="non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Resumen de logros y potencial futuro.</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29600"/>
          </a:xfrm>
          <a:prstGeom prst="rect">
            <a:avLst/>
          </a:prstGeom>
        </p:spPr>
      </p:pic>
      <p:sp>
        <p:nvSpPr>
          <p:cNvPr id="3" name="Text 0"/>
          <p:cNvSpPr/>
          <p:nvPr/>
        </p:nvSpPr>
        <p:spPr>
          <a:xfrm>
            <a:off x="6280190" y="1875353"/>
            <a:ext cx="7556421" cy="1417558"/>
          </a:xfrm>
          <a:prstGeom prst="rect">
            <a:avLst/>
          </a:prstGeom>
          <a:noFill/>
          <a:ln/>
        </p:spPr>
        <p:txBody>
          <a:bodyPr wrap="square" lIns="0" tIns="0" rIns="0" bIns="0" rtlCol="0" anchor="t"/>
          <a:lstStyle/>
          <a:p>
            <a:pPr marL="0" indent="0" algn="ctr">
              <a:lnSpc>
                <a:spcPts val="5550"/>
              </a:lnSpc>
              <a:buNone/>
            </a:pPr>
            <a:r>
              <a:rPr lang="en-US" sz="4450" b="1" dirty="0">
                <a:solidFill>
                  <a:srgbClr val="9FA582"/>
                </a:solidFill>
                <a:latin typeface="Outfit Bold" pitchFamily="34" charset="0"/>
                <a:ea typeface="Outfit Bold" pitchFamily="34" charset="-122"/>
                <a:cs typeface="Outfit Bold" pitchFamily="34" charset="-120"/>
              </a:rPr>
              <a:t>TaskFlow:</a:t>
            </a:r>
            <a:r>
              <a:rPr lang="en-US" sz="4450" b="1" dirty="0">
                <a:solidFill>
                  <a:srgbClr val="E1E5CD"/>
                </a:solidFill>
                <a:latin typeface="Outfit Bold" pitchFamily="34" charset="0"/>
                <a:ea typeface="Outfit Bold" pitchFamily="34" charset="-122"/>
                <a:cs typeface="Outfit Bold" pitchFamily="34" charset="-120"/>
              </a:rPr>
              <a:t> Un Resumen del Proyecto</a:t>
            </a:r>
            <a:endParaRPr lang="en-US" sz="4450" dirty="0"/>
          </a:p>
        </p:txBody>
      </p:sp>
      <p:sp>
        <p:nvSpPr>
          <p:cNvPr id="4" name="Text 1"/>
          <p:cNvSpPr/>
          <p:nvPr/>
        </p:nvSpPr>
        <p:spPr>
          <a:xfrm>
            <a:off x="6280190" y="3633073"/>
            <a:ext cx="7556421" cy="2721054"/>
          </a:xfrm>
          <a:prstGeom prst="rect">
            <a:avLst/>
          </a:prstGeom>
          <a:noFill/>
          <a:ln/>
        </p:spPr>
        <p:txBody>
          <a:bodyPr wrap="square" lIns="0" tIns="0" rIns="0" bIns="0" rtlCol="0" anchor="t"/>
          <a:lstStyle/>
          <a:p>
            <a:pPr marL="0" indent="0" algn="ctr">
              <a:lnSpc>
                <a:spcPts val="3550"/>
              </a:lnSpc>
              <a:buNone/>
            </a:pPr>
            <a:r>
              <a:rPr lang="en-US" sz="2200" dirty="0">
                <a:solidFill>
                  <a:srgbClr val="C2C4B5"/>
                </a:solidFill>
                <a:latin typeface="Bitter" pitchFamily="34" charset="0"/>
                <a:ea typeface="Bitter" pitchFamily="34" charset="-122"/>
                <a:cs typeface="Bitter" pitchFamily="34" charset="-120"/>
              </a:rPr>
              <a:t>TaskFlow es una aplicación web fullstack diseñada para optimizar la gestión de tareas. Su desarrollo, bajo metodología Scrum, no solo entrega una solución funcional, sino que también valida nuestra experticia en desarrollo web, arquitectura de software y gestión ágil de proyectos.</a:t>
            </a:r>
            <a:endParaRPr lang="en-US" sz="2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647938"/>
            <a:ext cx="7779782" cy="460772"/>
          </a:xfrm>
          <a:prstGeom prst="rect">
            <a:avLst/>
          </a:prstGeom>
          <a:noFill/>
          <a:ln/>
        </p:spPr>
        <p:txBody>
          <a:bodyPr wrap="none" lIns="0" tIns="0" rIns="0" bIns="0" rtlCol="0" anchor="t"/>
          <a:lstStyle/>
          <a:p>
            <a:pPr marL="0" indent="0" algn="l">
              <a:lnSpc>
                <a:spcPts val="3600"/>
              </a:lnSpc>
              <a:buNone/>
            </a:pPr>
            <a:r>
              <a:rPr lang="en-US" sz="2900" b="1" dirty="0">
                <a:solidFill>
                  <a:srgbClr val="E1E5CD"/>
                </a:solidFill>
                <a:latin typeface="Outfit Bold" pitchFamily="34" charset="0"/>
                <a:ea typeface="Outfit Bold" pitchFamily="34" charset="-122"/>
                <a:cs typeface="Outfit Bold" pitchFamily="34" charset="-120"/>
              </a:rPr>
              <a:t>Objetivo del Proyecto y Funcionalidades Clave</a:t>
            </a:r>
            <a:endParaRPr lang="en-US" sz="2900" dirty="0"/>
          </a:p>
        </p:txBody>
      </p:sp>
      <p:sp>
        <p:nvSpPr>
          <p:cNvPr id="3" name="Text 1"/>
          <p:cNvSpPr/>
          <p:nvPr/>
        </p:nvSpPr>
        <p:spPr>
          <a:xfrm>
            <a:off x="793790" y="1403509"/>
            <a:ext cx="13042821" cy="589598"/>
          </a:xfrm>
          <a:prstGeom prst="rect">
            <a:avLst/>
          </a:prstGeom>
          <a:noFill/>
          <a:ln/>
        </p:spPr>
        <p:txBody>
          <a:bodyPr wrap="square" lIns="0" tIns="0" rIns="0" bIns="0" rtlCol="0" anchor="t"/>
          <a:lstStyle/>
          <a:p>
            <a:pPr marL="0" indent="0" algn="l">
              <a:lnSpc>
                <a:spcPts val="2300"/>
              </a:lnSpc>
              <a:buNone/>
            </a:pPr>
            <a:r>
              <a:rPr lang="en-US" sz="1450" dirty="0">
                <a:solidFill>
                  <a:srgbClr val="C2C4B5"/>
                </a:solidFill>
                <a:latin typeface="Bitter" pitchFamily="34" charset="0"/>
                <a:ea typeface="Bitter" pitchFamily="34" charset="-122"/>
                <a:cs typeface="Bitter" pitchFamily="34" charset="-120"/>
              </a:rPr>
              <a:t>Nuestro objetivo principal fue crear una solución completa y segura para la gestión de tareas, centrándonos en la experiencia del usuario y la eficiencia operativa.</a:t>
            </a:r>
            <a:endParaRPr lang="en-US" sz="1450" dirty="0"/>
          </a:p>
        </p:txBody>
      </p:sp>
      <p:sp>
        <p:nvSpPr>
          <p:cNvPr id="4" name="Text 2"/>
          <p:cNvSpPr/>
          <p:nvPr/>
        </p:nvSpPr>
        <p:spPr>
          <a:xfrm>
            <a:off x="793790" y="2214205"/>
            <a:ext cx="1843921" cy="230386"/>
          </a:xfrm>
          <a:prstGeom prst="rect">
            <a:avLst/>
          </a:prstGeom>
          <a:noFill/>
          <a:ln/>
        </p:spPr>
        <p:txBody>
          <a:bodyPr wrap="none" lIns="0" tIns="0" rIns="0" bIns="0" rtlCol="0" anchor="t"/>
          <a:lstStyle/>
          <a:p>
            <a:pPr marL="0" indent="0" algn="l">
              <a:lnSpc>
                <a:spcPts val="1800"/>
              </a:lnSpc>
              <a:buNone/>
            </a:pPr>
            <a:r>
              <a:rPr lang="en-US" sz="1450" b="1" dirty="0">
                <a:solidFill>
                  <a:srgbClr val="E1E5CD"/>
                </a:solidFill>
                <a:latin typeface="Outfit Bold" pitchFamily="34" charset="0"/>
                <a:ea typeface="Outfit Bold" pitchFamily="34" charset="-122"/>
                <a:cs typeface="Outfit Bold" pitchFamily="34" charset="-120"/>
              </a:rPr>
              <a:t>Objetivos Principales:</a:t>
            </a:r>
            <a:endParaRPr lang="en-US" sz="1450" dirty="0"/>
          </a:p>
        </p:txBody>
      </p:sp>
      <p:sp>
        <p:nvSpPr>
          <p:cNvPr id="5" name="Text 3"/>
          <p:cNvSpPr/>
          <p:nvPr/>
        </p:nvSpPr>
        <p:spPr>
          <a:xfrm>
            <a:off x="793790" y="2665690"/>
            <a:ext cx="13042821" cy="294799"/>
          </a:xfrm>
          <a:prstGeom prst="rect">
            <a:avLst/>
          </a:prstGeom>
          <a:noFill/>
          <a:ln/>
        </p:spPr>
        <p:txBody>
          <a:bodyPr wrap="none" lIns="0" tIns="0" rIns="0" bIns="0" rtlCol="0" anchor="t"/>
          <a:lstStyle/>
          <a:p>
            <a:pPr marL="342900" indent="-342900" algn="l">
              <a:lnSpc>
                <a:spcPts val="1850"/>
              </a:lnSpc>
              <a:buSzPct val="100000"/>
              <a:buChar char="•"/>
            </a:pPr>
            <a:r>
              <a:rPr lang="en-US" sz="1150" dirty="0">
                <a:solidFill>
                  <a:srgbClr val="C2C4B5"/>
                </a:solidFill>
                <a:latin typeface="Bitter" pitchFamily="34" charset="0"/>
                <a:ea typeface="Bitter" pitchFamily="34" charset="-122"/>
                <a:cs typeface="Bitter" pitchFamily="34" charset="-120"/>
              </a:rPr>
              <a:t>Registrar y autenticar usuarios de forma segura.</a:t>
            </a:r>
            <a:endParaRPr lang="en-US" sz="1150" dirty="0"/>
          </a:p>
        </p:txBody>
      </p:sp>
      <p:sp>
        <p:nvSpPr>
          <p:cNvPr id="6" name="Text 4"/>
          <p:cNvSpPr/>
          <p:nvPr/>
        </p:nvSpPr>
        <p:spPr>
          <a:xfrm>
            <a:off x="793790" y="3012043"/>
            <a:ext cx="13042821" cy="294799"/>
          </a:xfrm>
          <a:prstGeom prst="rect">
            <a:avLst/>
          </a:prstGeom>
          <a:noFill/>
          <a:ln/>
        </p:spPr>
        <p:txBody>
          <a:bodyPr wrap="none" lIns="0" tIns="0" rIns="0" bIns="0" rtlCol="0" anchor="t"/>
          <a:lstStyle/>
          <a:p>
            <a:pPr marL="342900" indent="-342900" algn="l">
              <a:lnSpc>
                <a:spcPts val="1850"/>
              </a:lnSpc>
              <a:buSzPct val="100000"/>
              <a:buChar char="•"/>
            </a:pPr>
            <a:r>
              <a:rPr lang="en-US" sz="1150" dirty="0">
                <a:solidFill>
                  <a:srgbClr val="C2C4B5"/>
                </a:solidFill>
                <a:latin typeface="Bitter" pitchFamily="34" charset="0"/>
                <a:ea typeface="Bitter" pitchFamily="34" charset="-122"/>
                <a:cs typeface="Bitter" pitchFamily="34" charset="-120"/>
              </a:rPr>
              <a:t>CRUD completo de tareas (Crear, Leer, Actualizar, Eliminar).</a:t>
            </a:r>
            <a:endParaRPr lang="en-US" sz="1150" dirty="0"/>
          </a:p>
        </p:txBody>
      </p:sp>
      <p:sp>
        <p:nvSpPr>
          <p:cNvPr id="7" name="Text 5"/>
          <p:cNvSpPr/>
          <p:nvPr/>
        </p:nvSpPr>
        <p:spPr>
          <a:xfrm>
            <a:off x="793790" y="3358396"/>
            <a:ext cx="13042821" cy="294799"/>
          </a:xfrm>
          <a:prstGeom prst="rect">
            <a:avLst/>
          </a:prstGeom>
          <a:noFill/>
          <a:ln/>
        </p:spPr>
        <p:txBody>
          <a:bodyPr wrap="none" lIns="0" tIns="0" rIns="0" bIns="0" rtlCol="0" anchor="t"/>
          <a:lstStyle/>
          <a:p>
            <a:pPr marL="342900" indent="-342900" algn="l">
              <a:lnSpc>
                <a:spcPts val="1850"/>
              </a:lnSpc>
              <a:buSzPct val="100000"/>
              <a:buChar char="•"/>
            </a:pPr>
            <a:r>
              <a:rPr lang="en-US" sz="1150" dirty="0">
                <a:solidFill>
                  <a:srgbClr val="C2C4B5"/>
                </a:solidFill>
                <a:latin typeface="Bitter" pitchFamily="34" charset="0"/>
                <a:ea typeface="Bitter" pitchFamily="34" charset="-122"/>
                <a:cs typeface="Bitter" pitchFamily="34" charset="-120"/>
              </a:rPr>
              <a:t>Organización intuitiva de tareas por estado y prioridad.</a:t>
            </a:r>
            <a:endParaRPr lang="en-US" sz="1150" dirty="0"/>
          </a:p>
        </p:txBody>
      </p:sp>
      <p:sp>
        <p:nvSpPr>
          <p:cNvPr id="8" name="Text 6"/>
          <p:cNvSpPr/>
          <p:nvPr/>
        </p:nvSpPr>
        <p:spPr>
          <a:xfrm>
            <a:off x="793790" y="3704749"/>
            <a:ext cx="13042821" cy="294799"/>
          </a:xfrm>
          <a:prstGeom prst="rect">
            <a:avLst/>
          </a:prstGeom>
          <a:noFill/>
          <a:ln/>
        </p:spPr>
        <p:txBody>
          <a:bodyPr wrap="none" lIns="0" tIns="0" rIns="0" bIns="0" rtlCol="0" anchor="t"/>
          <a:lstStyle/>
          <a:p>
            <a:pPr marL="342900" indent="-342900" algn="l">
              <a:lnSpc>
                <a:spcPts val="1850"/>
              </a:lnSpc>
              <a:buSzPct val="100000"/>
              <a:buChar char="•"/>
            </a:pPr>
            <a:r>
              <a:rPr lang="en-US" sz="1150" dirty="0">
                <a:solidFill>
                  <a:srgbClr val="C2C4B5"/>
                </a:solidFill>
                <a:latin typeface="Bitter" pitchFamily="34" charset="0"/>
                <a:ea typeface="Bitter" pitchFamily="34" charset="-122"/>
                <a:cs typeface="Bitter" pitchFamily="34" charset="-120"/>
              </a:rPr>
              <a:t>Visualización clara del progreso diario.</a:t>
            </a:r>
            <a:endParaRPr lang="en-US" sz="1150" dirty="0"/>
          </a:p>
        </p:txBody>
      </p:sp>
      <p:sp>
        <p:nvSpPr>
          <p:cNvPr id="9" name="Text 7"/>
          <p:cNvSpPr/>
          <p:nvPr/>
        </p:nvSpPr>
        <p:spPr>
          <a:xfrm>
            <a:off x="793790" y="4220647"/>
            <a:ext cx="2480191" cy="230386"/>
          </a:xfrm>
          <a:prstGeom prst="rect">
            <a:avLst/>
          </a:prstGeom>
          <a:noFill/>
          <a:ln/>
        </p:spPr>
        <p:txBody>
          <a:bodyPr wrap="none" lIns="0" tIns="0" rIns="0" bIns="0" rtlCol="0" anchor="t"/>
          <a:lstStyle/>
          <a:p>
            <a:pPr marL="0" indent="0" algn="l">
              <a:lnSpc>
                <a:spcPts val="1800"/>
              </a:lnSpc>
              <a:buNone/>
            </a:pPr>
            <a:r>
              <a:rPr lang="en-US" sz="1450" b="1" dirty="0">
                <a:solidFill>
                  <a:srgbClr val="E1E5CD"/>
                </a:solidFill>
                <a:latin typeface="Outfit Bold" pitchFamily="34" charset="0"/>
                <a:ea typeface="Outfit Bold" pitchFamily="34" charset="-122"/>
                <a:cs typeface="Outfit Bold" pitchFamily="34" charset="-120"/>
              </a:rPr>
              <a:t>Funcionalidades Destacadas:</a:t>
            </a:r>
            <a:endParaRPr lang="en-US" sz="1450" dirty="0"/>
          </a:p>
        </p:txBody>
      </p:sp>
      <p:sp>
        <p:nvSpPr>
          <p:cNvPr id="10" name="Shape 8"/>
          <p:cNvSpPr/>
          <p:nvPr/>
        </p:nvSpPr>
        <p:spPr>
          <a:xfrm>
            <a:off x="793790" y="4672132"/>
            <a:ext cx="6447711" cy="1381006"/>
          </a:xfrm>
          <a:prstGeom prst="roundRect">
            <a:avLst>
              <a:gd name="adj" fmla="val 1601"/>
            </a:avLst>
          </a:prstGeom>
          <a:solidFill>
            <a:srgbClr val="1C1D1F"/>
          </a:solidFill>
          <a:ln w="15240">
            <a:solidFill>
              <a:srgbClr val="545557"/>
            </a:solidFill>
            <a:prstDash val="solid"/>
          </a:ln>
        </p:spPr>
        <p:txBody>
          <a:bodyPr/>
          <a:lstStyle/>
          <a:p>
            <a:endParaRPr lang="es-CO"/>
          </a:p>
        </p:txBody>
      </p:sp>
      <p:sp>
        <p:nvSpPr>
          <p:cNvPr id="11" name="Shape 9"/>
          <p:cNvSpPr/>
          <p:nvPr/>
        </p:nvSpPr>
        <p:spPr>
          <a:xfrm>
            <a:off x="809030" y="4687372"/>
            <a:ext cx="6417231" cy="442198"/>
          </a:xfrm>
          <a:prstGeom prst="roundRect">
            <a:avLst>
              <a:gd name="adj" fmla="val 866"/>
            </a:avLst>
          </a:prstGeom>
          <a:solidFill>
            <a:srgbClr val="3B3C3E"/>
          </a:solidFill>
          <a:ln/>
        </p:spPr>
        <p:txBody>
          <a:bodyPr/>
          <a:lstStyle/>
          <a:p>
            <a:endParaRPr lang="es-CO"/>
          </a:p>
        </p:txBody>
      </p:sp>
      <p:sp>
        <p:nvSpPr>
          <p:cNvPr id="12" name="Text 10"/>
          <p:cNvSpPr/>
          <p:nvPr/>
        </p:nvSpPr>
        <p:spPr>
          <a:xfrm>
            <a:off x="3907036" y="4770239"/>
            <a:ext cx="221099" cy="276344"/>
          </a:xfrm>
          <a:prstGeom prst="rect">
            <a:avLst/>
          </a:prstGeom>
          <a:noFill/>
          <a:ln/>
        </p:spPr>
        <p:txBody>
          <a:bodyPr wrap="none" lIns="0" tIns="0" rIns="0" bIns="0" rtlCol="0" anchor="t"/>
          <a:lstStyle/>
          <a:p>
            <a:pPr marL="0" indent="0" algn="l">
              <a:lnSpc>
                <a:spcPts val="1700"/>
              </a:lnSpc>
              <a:buNone/>
            </a:pPr>
            <a:r>
              <a:rPr lang="en-US" sz="1700" b="1" dirty="0">
                <a:solidFill>
                  <a:srgbClr val="C2C4B5"/>
                </a:solidFill>
                <a:latin typeface="Outfit Bold" pitchFamily="34" charset="0"/>
                <a:ea typeface="Outfit Bold" pitchFamily="34" charset="-122"/>
                <a:cs typeface="Outfit Bold" pitchFamily="34" charset="-120"/>
              </a:rPr>
              <a:t>1</a:t>
            </a:r>
            <a:endParaRPr lang="en-US" sz="1700" dirty="0"/>
          </a:p>
        </p:txBody>
      </p:sp>
      <p:sp>
        <p:nvSpPr>
          <p:cNvPr id="13" name="Text 11"/>
          <p:cNvSpPr/>
          <p:nvPr/>
        </p:nvSpPr>
        <p:spPr>
          <a:xfrm>
            <a:off x="956429" y="5276969"/>
            <a:ext cx="1842968" cy="230386"/>
          </a:xfrm>
          <a:prstGeom prst="rect">
            <a:avLst/>
          </a:prstGeom>
          <a:noFill/>
          <a:ln/>
        </p:spPr>
        <p:txBody>
          <a:bodyPr wrap="none" lIns="0" tIns="0" rIns="0" bIns="0" rtlCol="0" anchor="t"/>
          <a:lstStyle/>
          <a:p>
            <a:pPr marL="0" indent="0" algn="l">
              <a:lnSpc>
                <a:spcPts val="1800"/>
              </a:lnSpc>
              <a:buNone/>
            </a:pPr>
            <a:r>
              <a:rPr lang="en-US" sz="1450" b="1" dirty="0">
                <a:solidFill>
                  <a:srgbClr val="C2C4B5"/>
                </a:solidFill>
                <a:latin typeface="Outfit Bold" pitchFamily="34" charset="0"/>
                <a:ea typeface="Outfit Bold" pitchFamily="34" charset="-122"/>
                <a:cs typeface="Outfit Bold" pitchFamily="34" charset="-120"/>
              </a:rPr>
              <a:t>Gestión de Usuarios</a:t>
            </a:r>
            <a:endParaRPr lang="en-US" sz="1450" dirty="0"/>
          </a:p>
        </p:txBody>
      </p:sp>
      <p:sp>
        <p:nvSpPr>
          <p:cNvPr id="14" name="Text 12"/>
          <p:cNvSpPr/>
          <p:nvPr/>
        </p:nvSpPr>
        <p:spPr>
          <a:xfrm>
            <a:off x="956429" y="5595699"/>
            <a:ext cx="6122432" cy="294799"/>
          </a:xfrm>
          <a:prstGeom prst="rect">
            <a:avLst/>
          </a:prstGeom>
          <a:noFill/>
          <a:ln/>
        </p:spPr>
        <p:txBody>
          <a:bodyPr wrap="none" lIns="0" tIns="0" rIns="0" bIns="0" rtlCol="0" anchor="t"/>
          <a:lstStyle/>
          <a:p>
            <a:pPr marL="0" indent="0" algn="l">
              <a:lnSpc>
                <a:spcPts val="2300"/>
              </a:lnSpc>
              <a:buNone/>
            </a:pPr>
            <a:r>
              <a:rPr lang="en-US" sz="1450" dirty="0">
                <a:solidFill>
                  <a:srgbClr val="C2C4B5"/>
                </a:solidFill>
                <a:latin typeface="Bitter" pitchFamily="34" charset="0"/>
                <a:ea typeface="Bitter" pitchFamily="34" charset="-122"/>
                <a:cs typeface="Bitter" pitchFamily="34" charset="-120"/>
              </a:rPr>
              <a:t>Registro y Login seguros.</a:t>
            </a:r>
            <a:endParaRPr lang="en-US" sz="1450" dirty="0"/>
          </a:p>
        </p:txBody>
      </p:sp>
      <p:sp>
        <p:nvSpPr>
          <p:cNvPr id="15" name="Shape 13"/>
          <p:cNvSpPr/>
          <p:nvPr/>
        </p:nvSpPr>
        <p:spPr>
          <a:xfrm>
            <a:off x="7388900" y="4672132"/>
            <a:ext cx="6447711" cy="1381006"/>
          </a:xfrm>
          <a:prstGeom prst="roundRect">
            <a:avLst>
              <a:gd name="adj" fmla="val 1601"/>
            </a:avLst>
          </a:prstGeom>
          <a:solidFill>
            <a:srgbClr val="1C1D1F"/>
          </a:solidFill>
          <a:ln w="15240">
            <a:solidFill>
              <a:srgbClr val="545557"/>
            </a:solidFill>
            <a:prstDash val="solid"/>
          </a:ln>
        </p:spPr>
        <p:txBody>
          <a:bodyPr/>
          <a:lstStyle/>
          <a:p>
            <a:endParaRPr lang="es-CO"/>
          </a:p>
        </p:txBody>
      </p:sp>
      <p:sp>
        <p:nvSpPr>
          <p:cNvPr id="16" name="Shape 14"/>
          <p:cNvSpPr/>
          <p:nvPr/>
        </p:nvSpPr>
        <p:spPr>
          <a:xfrm>
            <a:off x="7404140" y="4687372"/>
            <a:ext cx="6417231" cy="442198"/>
          </a:xfrm>
          <a:prstGeom prst="roundRect">
            <a:avLst>
              <a:gd name="adj" fmla="val 866"/>
            </a:avLst>
          </a:prstGeom>
          <a:solidFill>
            <a:srgbClr val="3B3C3E"/>
          </a:solidFill>
          <a:ln/>
        </p:spPr>
        <p:txBody>
          <a:bodyPr/>
          <a:lstStyle/>
          <a:p>
            <a:endParaRPr lang="es-CO"/>
          </a:p>
        </p:txBody>
      </p:sp>
      <p:sp>
        <p:nvSpPr>
          <p:cNvPr id="17" name="Text 15"/>
          <p:cNvSpPr/>
          <p:nvPr/>
        </p:nvSpPr>
        <p:spPr>
          <a:xfrm>
            <a:off x="10502146" y="4770239"/>
            <a:ext cx="221099" cy="276344"/>
          </a:xfrm>
          <a:prstGeom prst="rect">
            <a:avLst/>
          </a:prstGeom>
          <a:noFill/>
          <a:ln/>
        </p:spPr>
        <p:txBody>
          <a:bodyPr wrap="none" lIns="0" tIns="0" rIns="0" bIns="0" rtlCol="0" anchor="t"/>
          <a:lstStyle/>
          <a:p>
            <a:pPr marL="0" indent="0" algn="l">
              <a:lnSpc>
                <a:spcPts val="1700"/>
              </a:lnSpc>
              <a:buNone/>
            </a:pPr>
            <a:r>
              <a:rPr lang="en-US" sz="1700" b="1" dirty="0">
                <a:solidFill>
                  <a:srgbClr val="C2C4B5"/>
                </a:solidFill>
                <a:latin typeface="Outfit Bold" pitchFamily="34" charset="0"/>
                <a:ea typeface="Outfit Bold" pitchFamily="34" charset="-122"/>
                <a:cs typeface="Outfit Bold" pitchFamily="34" charset="-120"/>
              </a:rPr>
              <a:t>2</a:t>
            </a:r>
            <a:endParaRPr lang="en-US" sz="1700" dirty="0"/>
          </a:p>
        </p:txBody>
      </p:sp>
      <p:sp>
        <p:nvSpPr>
          <p:cNvPr id="18" name="Text 16"/>
          <p:cNvSpPr/>
          <p:nvPr/>
        </p:nvSpPr>
        <p:spPr>
          <a:xfrm>
            <a:off x="7551539" y="5276969"/>
            <a:ext cx="1842968" cy="230386"/>
          </a:xfrm>
          <a:prstGeom prst="rect">
            <a:avLst/>
          </a:prstGeom>
          <a:noFill/>
          <a:ln/>
        </p:spPr>
        <p:txBody>
          <a:bodyPr wrap="none" lIns="0" tIns="0" rIns="0" bIns="0" rtlCol="0" anchor="t"/>
          <a:lstStyle/>
          <a:p>
            <a:pPr marL="0" indent="0" algn="l">
              <a:lnSpc>
                <a:spcPts val="1800"/>
              </a:lnSpc>
              <a:buNone/>
            </a:pPr>
            <a:r>
              <a:rPr lang="en-US" sz="1450" b="1" dirty="0">
                <a:solidFill>
                  <a:srgbClr val="C2C4B5"/>
                </a:solidFill>
                <a:latin typeface="Outfit Bold" pitchFamily="34" charset="0"/>
                <a:ea typeface="Outfit Bold" pitchFamily="34" charset="-122"/>
                <a:cs typeface="Outfit Bold" pitchFamily="34" charset="-120"/>
              </a:rPr>
              <a:t>Creación de Tareas</a:t>
            </a:r>
            <a:endParaRPr lang="en-US" sz="1450" dirty="0"/>
          </a:p>
        </p:txBody>
      </p:sp>
      <p:sp>
        <p:nvSpPr>
          <p:cNvPr id="19" name="Text 17"/>
          <p:cNvSpPr/>
          <p:nvPr/>
        </p:nvSpPr>
        <p:spPr>
          <a:xfrm>
            <a:off x="7551539" y="5595699"/>
            <a:ext cx="6122432" cy="294799"/>
          </a:xfrm>
          <a:prstGeom prst="rect">
            <a:avLst/>
          </a:prstGeom>
          <a:noFill/>
          <a:ln/>
        </p:spPr>
        <p:txBody>
          <a:bodyPr wrap="none" lIns="0" tIns="0" rIns="0" bIns="0" rtlCol="0" anchor="t"/>
          <a:lstStyle/>
          <a:p>
            <a:pPr marL="0" indent="0" algn="l">
              <a:lnSpc>
                <a:spcPts val="2300"/>
              </a:lnSpc>
              <a:buNone/>
            </a:pPr>
            <a:r>
              <a:rPr lang="en-US" sz="1450" dirty="0">
                <a:solidFill>
                  <a:srgbClr val="C2C4B5"/>
                </a:solidFill>
                <a:latin typeface="Bitter" pitchFamily="34" charset="0"/>
                <a:ea typeface="Bitter" pitchFamily="34" charset="-122"/>
                <a:cs typeface="Bitter" pitchFamily="34" charset="-120"/>
              </a:rPr>
              <a:t>Añade nuevas tareas con descripciones detalladas.</a:t>
            </a:r>
            <a:endParaRPr lang="en-US" sz="1450" dirty="0"/>
          </a:p>
        </p:txBody>
      </p:sp>
      <p:sp>
        <p:nvSpPr>
          <p:cNvPr id="20" name="Shape 18"/>
          <p:cNvSpPr/>
          <p:nvPr/>
        </p:nvSpPr>
        <p:spPr>
          <a:xfrm>
            <a:off x="793790" y="6200537"/>
            <a:ext cx="6447711" cy="1381006"/>
          </a:xfrm>
          <a:prstGeom prst="roundRect">
            <a:avLst>
              <a:gd name="adj" fmla="val 1601"/>
            </a:avLst>
          </a:prstGeom>
          <a:solidFill>
            <a:srgbClr val="1C1D1F"/>
          </a:solidFill>
          <a:ln w="15240">
            <a:solidFill>
              <a:srgbClr val="545557"/>
            </a:solidFill>
            <a:prstDash val="solid"/>
          </a:ln>
        </p:spPr>
        <p:txBody>
          <a:bodyPr/>
          <a:lstStyle/>
          <a:p>
            <a:endParaRPr lang="es-CO"/>
          </a:p>
        </p:txBody>
      </p:sp>
      <p:sp>
        <p:nvSpPr>
          <p:cNvPr id="21" name="Shape 19"/>
          <p:cNvSpPr/>
          <p:nvPr/>
        </p:nvSpPr>
        <p:spPr>
          <a:xfrm>
            <a:off x="809030" y="6215777"/>
            <a:ext cx="6417231" cy="442198"/>
          </a:xfrm>
          <a:prstGeom prst="roundRect">
            <a:avLst>
              <a:gd name="adj" fmla="val 866"/>
            </a:avLst>
          </a:prstGeom>
          <a:solidFill>
            <a:srgbClr val="3B3C3E"/>
          </a:solidFill>
          <a:ln/>
        </p:spPr>
        <p:txBody>
          <a:bodyPr/>
          <a:lstStyle/>
          <a:p>
            <a:endParaRPr lang="es-CO"/>
          </a:p>
        </p:txBody>
      </p:sp>
      <p:sp>
        <p:nvSpPr>
          <p:cNvPr id="22" name="Text 20"/>
          <p:cNvSpPr/>
          <p:nvPr/>
        </p:nvSpPr>
        <p:spPr>
          <a:xfrm>
            <a:off x="3907036" y="6298644"/>
            <a:ext cx="221099" cy="276344"/>
          </a:xfrm>
          <a:prstGeom prst="rect">
            <a:avLst/>
          </a:prstGeom>
          <a:noFill/>
          <a:ln/>
        </p:spPr>
        <p:txBody>
          <a:bodyPr wrap="none" lIns="0" tIns="0" rIns="0" bIns="0" rtlCol="0" anchor="t"/>
          <a:lstStyle/>
          <a:p>
            <a:pPr marL="0" indent="0" algn="l">
              <a:lnSpc>
                <a:spcPts val="1700"/>
              </a:lnSpc>
              <a:buNone/>
            </a:pPr>
            <a:r>
              <a:rPr lang="en-US" sz="1700" b="1" dirty="0">
                <a:solidFill>
                  <a:srgbClr val="C2C4B5"/>
                </a:solidFill>
                <a:latin typeface="Outfit Bold" pitchFamily="34" charset="0"/>
                <a:ea typeface="Outfit Bold" pitchFamily="34" charset="-122"/>
                <a:cs typeface="Outfit Bold" pitchFamily="34" charset="-120"/>
              </a:rPr>
              <a:t>3</a:t>
            </a:r>
            <a:endParaRPr lang="en-US" sz="1700" dirty="0"/>
          </a:p>
        </p:txBody>
      </p:sp>
      <p:sp>
        <p:nvSpPr>
          <p:cNvPr id="23" name="Text 21"/>
          <p:cNvSpPr/>
          <p:nvPr/>
        </p:nvSpPr>
        <p:spPr>
          <a:xfrm>
            <a:off x="956429" y="6805374"/>
            <a:ext cx="2020253" cy="230386"/>
          </a:xfrm>
          <a:prstGeom prst="rect">
            <a:avLst/>
          </a:prstGeom>
          <a:noFill/>
          <a:ln/>
        </p:spPr>
        <p:txBody>
          <a:bodyPr wrap="none" lIns="0" tIns="0" rIns="0" bIns="0" rtlCol="0" anchor="t"/>
          <a:lstStyle/>
          <a:p>
            <a:pPr marL="0" indent="0" algn="l">
              <a:lnSpc>
                <a:spcPts val="1800"/>
              </a:lnSpc>
              <a:buNone/>
            </a:pPr>
            <a:r>
              <a:rPr lang="en-US" sz="1450" b="1" dirty="0">
                <a:solidFill>
                  <a:srgbClr val="C2C4B5"/>
                </a:solidFill>
                <a:latin typeface="Outfit Bold" pitchFamily="34" charset="0"/>
                <a:ea typeface="Outfit Bold" pitchFamily="34" charset="-122"/>
                <a:cs typeface="Outfit Bold" pitchFamily="34" charset="-120"/>
              </a:rPr>
              <a:t>Actualización de Estado</a:t>
            </a:r>
            <a:endParaRPr lang="en-US" sz="1450" dirty="0"/>
          </a:p>
        </p:txBody>
      </p:sp>
      <p:sp>
        <p:nvSpPr>
          <p:cNvPr id="24" name="Text 22"/>
          <p:cNvSpPr/>
          <p:nvPr/>
        </p:nvSpPr>
        <p:spPr>
          <a:xfrm>
            <a:off x="956429" y="7124105"/>
            <a:ext cx="6122432" cy="294799"/>
          </a:xfrm>
          <a:prstGeom prst="rect">
            <a:avLst/>
          </a:prstGeom>
          <a:noFill/>
          <a:ln/>
        </p:spPr>
        <p:txBody>
          <a:bodyPr wrap="none" lIns="0" tIns="0" rIns="0" bIns="0" rtlCol="0" anchor="t"/>
          <a:lstStyle/>
          <a:p>
            <a:pPr marL="0" indent="0" algn="l">
              <a:lnSpc>
                <a:spcPts val="2300"/>
              </a:lnSpc>
              <a:buNone/>
            </a:pPr>
            <a:r>
              <a:rPr lang="en-US" sz="1450" dirty="0">
                <a:solidFill>
                  <a:srgbClr val="C2C4B5"/>
                </a:solidFill>
                <a:latin typeface="Bitter" pitchFamily="34" charset="0"/>
                <a:ea typeface="Bitter" pitchFamily="34" charset="-122"/>
                <a:cs typeface="Bitter" pitchFamily="34" charset="-120"/>
              </a:rPr>
              <a:t>Cambia el estado de tus tareas (Pendiente, En Curso, Completada).</a:t>
            </a:r>
            <a:endParaRPr lang="en-US" sz="1450" dirty="0"/>
          </a:p>
        </p:txBody>
      </p:sp>
      <p:sp>
        <p:nvSpPr>
          <p:cNvPr id="25" name="Shape 23"/>
          <p:cNvSpPr/>
          <p:nvPr/>
        </p:nvSpPr>
        <p:spPr>
          <a:xfrm>
            <a:off x="7388900" y="6200537"/>
            <a:ext cx="6447711" cy="1381006"/>
          </a:xfrm>
          <a:prstGeom prst="roundRect">
            <a:avLst>
              <a:gd name="adj" fmla="val 1601"/>
            </a:avLst>
          </a:prstGeom>
          <a:solidFill>
            <a:srgbClr val="1C1D1F"/>
          </a:solidFill>
          <a:ln w="15240">
            <a:solidFill>
              <a:srgbClr val="545557"/>
            </a:solidFill>
            <a:prstDash val="solid"/>
          </a:ln>
        </p:spPr>
        <p:txBody>
          <a:bodyPr/>
          <a:lstStyle/>
          <a:p>
            <a:endParaRPr lang="es-CO"/>
          </a:p>
        </p:txBody>
      </p:sp>
      <p:sp>
        <p:nvSpPr>
          <p:cNvPr id="26" name="Shape 24"/>
          <p:cNvSpPr/>
          <p:nvPr/>
        </p:nvSpPr>
        <p:spPr>
          <a:xfrm>
            <a:off x="7404140" y="6215777"/>
            <a:ext cx="6417231" cy="442198"/>
          </a:xfrm>
          <a:prstGeom prst="roundRect">
            <a:avLst>
              <a:gd name="adj" fmla="val 866"/>
            </a:avLst>
          </a:prstGeom>
          <a:solidFill>
            <a:srgbClr val="3B3C3E"/>
          </a:solidFill>
          <a:ln/>
        </p:spPr>
        <p:txBody>
          <a:bodyPr/>
          <a:lstStyle/>
          <a:p>
            <a:endParaRPr lang="es-CO"/>
          </a:p>
        </p:txBody>
      </p:sp>
      <p:sp>
        <p:nvSpPr>
          <p:cNvPr id="27" name="Text 25"/>
          <p:cNvSpPr/>
          <p:nvPr/>
        </p:nvSpPr>
        <p:spPr>
          <a:xfrm>
            <a:off x="10502146" y="6298644"/>
            <a:ext cx="221099" cy="276344"/>
          </a:xfrm>
          <a:prstGeom prst="rect">
            <a:avLst/>
          </a:prstGeom>
          <a:noFill/>
          <a:ln/>
        </p:spPr>
        <p:txBody>
          <a:bodyPr wrap="none" lIns="0" tIns="0" rIns="0" bIns="0" rtlCol="0" anchor="t"/>
          <a:lstStyle/>
          <a:p>
            <a:pPr marL="0" indent="0" algn="l">
              <a:lnSpc>
                <a:spcPts val="1700"/>
              </a:lnSpc>
              <a:buNone/>
            </a:pPr>
            <a:r>
              <a:rPr lang="en-US" sz="1700" b="1" dirty="0">
                <a:solidFill>
                  <a:srgbClr val="C2C4B5"/>
                </a:solidFill>
                <a:latin typeface="Outfit Bold" pitchFamily="34" charset="0"/>
                <a:ea typeface="Outfit Bold" pitchFamily="34" charset="-122"/>
                <a:cs typeface="Outfit Bold" pitchFamily="34" charset="-120"/>
              </a:rPr>
              <a:t>4</a:t>
            </a:r>
            <a:endParaRPr lang="en-US" sz="1700" dirty="0"/>
          </a:p>
        </p:txBody>
      </p:sp>
      <p:sp>
        <p:nvSpPr>
          <p:cNvPr id="28" name="Text 26"/>
          <p:cNvSpPr/>
          <p:nvPr/>
        </p:nvSpPr>
        <p:spPr>
          <a:xfrm>
            <a:off x="7551539" y="6805374"/>
            <a:ext cx="1869996" cy="230386"/>
          </a:xfrm>
          <a:prstGeom prst="rect">
            <a:avLst/>
          </a:prstGeom>
          <a:noFill/>
          <a:ln/>
        </p:spPr>
        <p:txBody>
          <a:bodyPr wrap="none" lIns="0" tIns="0" rIns="0" bIns="0" rtlCol="0" anchor="t"/>
          <a:lstStyle/>
          <a:p>
            <a:pPr marL="0" indent="0" algn="l">
              <a:lnSpc>
                <a:spcPts val="1800"/>
              </a:lnSpc>
              <a:buNone/>
            </a:pPr>
            <a:r>
              <a:rPr lang="en-US" sz="1450" b="1" dirty="0">
                <a:solidFill>
                  <a:srgbClr val="C2C4B5"/>
                </a:solidFill>
                <a:latin typeface="Outfit Bold" pitchFamily="34" charset="0"/>
                <a:ea typeface="Outfit Bold" pitchFamily="34" charset="-122"/>
                <a:cs typeface="Outfit Bold" pitchFamily="34" charset="-120"/>
              </a:rPr>
              <a:t>Filtrado y Priorización</a:t>
            </a:r>
            <a:endParaRPr lang="en-US" sz="1450" dirty="0"/>
          </a:p>
        </p:txBody>
      </p:sp>
      <p:sp>
        <p:nvSpPr>
          <p:cNvPr id="29" name="Text 27"/>
          <p:cNvSpPr/>
          <p:nvPr/>
        </p:nvSpPr>
        <p:spPr>
          <a:xfrm>
            <a:off x="7551539" y="7124105"/>
            <a:ext cx="6122432" cy="294799"/>
          </a:xfrm>
          <a:prstGeom prst="rect">
            <a:avLst/>
          </a:prstGeom>
          <a:noFill/>
          <a:ln/>
        </p:spPr>
        <p:txBody>
          <a:bodyPr wrap="none" lIns="0" tIns="0" rIns="0" bIns="0" rtlCol="0" anchor="t"/>
          <a:lstStyle/>
          <a:p>
            <a:pPr marL="0" indent="0" algn="l">
              <a:lnSpc>
                <a:spcPts val="2300"/>
              </a:lnSpc>
              <a:buNone/>
            </a:pPr>
            <a:r>
              <a:rPr lang="en-US" sz="1450" dirty="0">
                <a:solidFill>
                  <a:srgbClr val="C2C4B5"/>
                </a:solidFill>
                <a:latin typeface="Bitter" pitchFamily="34" charset="0"/>
                <a:ea typeface="Bitter" pitchFamily="34" charset="-122"/>
                <a:cs typeface="Bitter" pitchFamily="34" charset="-120"/>
              </a:rPr>
              <a:t>Organiza tareas por prioridad y estado.</a:t>
            </a:r>
            <a:endParaRPr lang="en-US" sz="14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851654"/>
            <a:ext cx="7273766" cy="708779"/>
          </a:xfrm>
          <a:prstGeom prst="rect">
            <a:avLst/>
          </a:prstGeom>
          <a:noFill/>
          <a:ln/>
        </p:spPr>
        <p:txBody>
          <a:bodyPr wrap="none" lIns="0" tIns="0" rIns="0" bIns="0" rtlCol="0" anchor="t"/>
          <a:lstStyle/>
          <a:p>
            <a:pPr marL="0" indent="0" algn="l">
              <a:lnSpc>
                <a:spcPts val="5550"/>
              </a:lnSpc>
              <a:buNone/>
            </a:pPr>
            <a:r>
              <a:rPr lang="en-US" sz="4450" b="1" dirty="0">
                <a:solidFill>
                  <a:srgbClr val="E1E5CD"/>
                </a:solidFill>
                <a:latin typeface="Outfit Bold" pitchFamily="34" charset="0"/>
                <a:ea typeface="Outfit Bold" pitchFamily="34" charset="-122"/>
                <a:cs typeface="Outfit Bold" pitchFamily="34" charset="-120"/>
              </a:rPr>
              <a:t>Tecnologías Implementadas</a:t>
            </a:r>
            <a:endParaRPr lang="en-US" sz="4450" dirty="0"/>
          </a:p>
        </p:txBody>
      </p:sp>
      <p:sp>
        <p:nvSpPr>
          <p:cNvPr id="3" name="Text 1"/>
          <p:cNvSpPr/>
          <p:nvPr/>
        </p:nvSpPr>
        <p:spPr>
          <a:xfrm>
            <a:off x="793790" y="2014061"/>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TaskFlow ha sido construido utilizando un robusto stack de tecnologías modernas, garantizando un rendimiento óptimo y una experiencia de usuario fluida.</a:t>
            </a:r>
            <a:endParaRPr lang="en-US" sz="1750" dirty="0"/>
          </a:p>
        </p:txBody>
      </p:sp>
      <p:sp>
        <p:nvSpPr>
          <p:cNvPr id="4" name="Text 2"/>
          <p:cNvSpPr/>
          <p:nvPr/>
        </p:nvSpPr>
        <p:spPr>
          <a:xfrm>
            <a:off x="793790" y="3221831"/>
            <a:ext cx="2845594" cy="425291"/>
          </a:xfrm>
          <a:prstGeom prst="rect">
            <a:avLst/>
          </a:prstGeom>
          <a:noFill/>
          <a:ln/>
        </p:spPr>
        <p:txBody>
          <a:bodyPr wrap="none" lIns="0" tIns="0" rIns="0" bIns="0" rtlCol="0" anchor="t"/>
          <a:lstStyle/>
          <a:p>
            <a:pPr marL="0" indent="0" algn="l">
              <a:lnSpc>
                <a:spcPts val="3300"/>
              </a:lnSpc>
              <a:buNone/>
            </a:pPr>
            <a:r>
              <a:rPr lang="en-US" sz="2650" b="1" dirty="0">
                <a:solidFill>
                  <a:srgbClr val="E1E5CD"/>
                </a:solidFill>
                <a:latin typeface="Outfit Bold" pitchFamily="34" charset="0"/>
                <a:ea typeface="Outfit Bold" pitchFamily="34" charset="-122"/>
                <a:cs typeface="Outfit Bold" pitchFamily="34" charset="-120"/>
              </a:rPr>
              <a:t>Frontend</a:t>
            </a:r>
            <a:endParaRPr lang="en-US" sz="2650" dirty="0"/>
          </a:p>
        </p:txBody>
      </p:sp>
      <p:sp>
        <p:nvSpPr>
          <p:cNvPr id="5" name="Text 3"/>
          <p:cNvSpPr/>
          <p:nvPr/>
        </p:nvSpPr>
        <p:spPr>
          <a:xfrm>
            <a:off x="793790" y="3873937"/>
            <a:ext cx="2845594"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C2C4B5"/>
                </a:solidFill>
                <a:latin typeface="Bitter" pitchFamily="34" charset="0"/>
                <a:ea typeface="Bitter" pitchFamily="34" charset="-122"/>
                <a:cs typeface="Bitter" pitchFamily="34" charset="-120"/>
              </a:rPr>
              <a:t>HTML:</a:t>
            </a:r>
            <a:r>
              <a:rPr lang="en-US" sz="1750" dirty="0">
                <a:solidFill>
                  <a:srgbClr val="C2C4B5"/>
                </a:solidFill>
                <a:latin typeface="Bitter" pitchFamily="34" charset="0"/>
                <a:ea typeface="Bitter" pitchFamily="34" charset="-122"/>
                <a:cs typeface="Bitter" pitchFamily="34" charset="-120"/>
              </a:rPr>
              <a:t> Estructura semántica del contenido.</a:t>
            </a:r>
            <a:endParaRPr lang="en-US" sz="1750" dirty="0"/>
          </a:p>
        </p:txBody>
      </p:sp>
      <p:sp>
        <p:nvSpPr>
          <p:cNvPr id="6" name="Text 4"/>
          <p:cNvSpPr/>
          <p:nvPr/>
        </p:nvSpPr>
        <p:spPr>
          <a:xfrm>
            <a:off x="793790" y="5041940"/>
            <a:ext cx="2845594"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C2C4B5"/>
                </a:solidFill>
                <a:latin typeface="Bitter" pitchFamily="34" charset="0"/>
                <a:ea typeface="Bitter" pitchFamily="34" charset="-122"/>
                <a:cs typeface="Bitter" pitchFamily="34" charset="-120"/>
              </a:rPr>
              <a:t>CSS:</a:t>
            </a:r>
            <a:r>
              <a:rPr lang="en-US" sz="1750" dirty="0">
                <a:solidFill>
                  <a:srgbClr val="C2C4B5"/>
                </a:solidFill>
                <a:latin typeface="Bitter" pitchFamily="34" charset="0"/>
                <a:ea typeface="Bitter" pitchFamily="34" charset="-122"/>
                <a:cs typeface="Bitter" pitchFamily="34" charset="-120"/>
              </a:rPr>
              <a:t> Diseño responsivo con estética cyberpunk/anime.</a:t>
            </a:r>
            <a:endParaRPr lang="en-US" sz="1750" dirty="0"/>
          </a:p>
        </p:txBody>
      </p:sp>
      <p:sp>
        <p:nvSpPr>
          <p:cNvPr id="7" name="Text 5"/>
          <p:cNvSpPr/>
          <p:nvPr/>
        </p:nvSpPr>
        <p:spPr>
          <a:xfrm>
            <a:off x="793790" y="6209943"/>
            <a:ext cx="2845594"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C2C4B5"/>
                </a:solidFill>
                <a:latin typeface="Bitter" pitchFamily="34" charset="0"/>
                <a:ea typeface="Bitter" pitchFamily="34" charset="-122"/>
                <a:cs typeface="Bitter" pitchFamily="34" charset="-120"/>
              </a:rPr>
              <a:t>JavaScript (Vanilla):</a:t>
            </a:r>
            <a:r>
              <a:rPr lang="en-US" sz="1750" dirty="0">
                <a:solidFill>
                  <a:srgbClr val="C2C4B5"/>
                </a:solidFill>
                <a:latin typeface="Bitter" pitchFamily="34" charset="0"/>
                <a:ea typeface="Bitter" pitchFamily="34" charset="-122"/>
                <a:cs typeface="Bitter" pitchFamily="34" charset="-120"/>
              </a:rPr>
              <a:t> Lógica interactiva del lado del cliente.</a:t>
            </a:r>
            <a:endParaRPr lang="en-US" sz="1750" dirty="0"/>
          </a:p>
        </p:txBody>
      </p:sp>
      <p:sp>
        <p:nvSpPr>
          <p:cNvPr id="8" name="Text 6"/>
          <p:cNvSpPr/>
          <p:nvPr/>
        </p:nvSpPr>
        <p:spPr>
          <a:xfrm>
            <a:off x="4200406" y="3221831"/>
            <a:ext cx="2845594" cy="425291"/>
          </a:xfrm>
          <a:prstGeom prst="rect">
            <a:avLst/>
          </a:prstGeom>
          <a:noFill/>
          <a:ln/>
        </p:spPr>
        <p:txBody>
          <a:bodyPr wrap="none" lIns="0" tIns="0" rIns="0" bIns="0" rtlCol="0" anchor="t"/>
          <a:lstStyle/>
          <a:p>
            <a:pPr marL="0" indent="0" algn="l">
              <a:lnSpc>
                <a:spcPts val="3300"/>
              </a:lnSpc>
              <a:buNone/>
            </a:pPr>
            <a:r>
              <a:rPr lang="en-US" sz="2650" b="1" dirty="0">
                <a:solidFill>
                  <a:srgbClr val="E1E5CD"/>
                </a:solidFill>
                <a:latin typeface="Outfit Bold" pitchFamily="34" charset="0"/>
                <a:ea typeface="Outfit Bold" pitchFamily="34" charset="-122"/>
                <a:cs typeface="Outfit Bold" pitchFamily="34" charset="-120"/>
              </a:rPr>
              <a:t>Backend</a:t>
            </a:r>
            <a:endParaRPr lang="en-US" sz="2650" dirty="0"/>
          </a:p>
        </p:txBody>
      </p:sp>
      <p:sp>
        <p:nvSpPr>
          <p:cNvPr id="9" name="Text 7"/>
          <p:cNvSpPr/>
          <p:nvPr/>
        </p:nvSpPr>
        <p:spPr>
          <a:xfrm>
            <a:off x="4200406" y="3873937"/>
            <a:ext cx="2845594" cy="1451610"/>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C2C4B5"/>
                </a:solidFill>
                <a:latin typeface="Bitter" pitchFamily="34" charset="0"/>
                <a:ea typeface="Bitter" pitchFamily="34" charset="-122"/>
                <a:cs typeface="Bitter" pitchFamily="34" charset="-120"/>
              </a:rPr>
              <a:t>Node.js:</a:t>
            </a:r>
            <a:r>
              <a:rPr lang="en-US" sz="1750" dirty="0">
                <a:solidFill>
                  <a:srgbClr val="C2C4B5"/>
                </a:solidFill>
                <a:latin typeface="Bitter" pitchFamily="34" charset="0"/>
                <a:ea typeface="Bitter" pitchFamily="34" charset="-122"/>
                <a:cs typeface="Bitter" pitchFamily="34" charset="-120"/>
              </a:rPr>
              <a:t> Entorno de ejecución para JavaScript en el servidor.</a:t>
            </a:r>
            <a:endParaRPr lang="en-US" sz="1750" dirty="0"/>
          </a:p>
        </p:txBody>
      </p:sp>
      <p:sp>
        <p:nvSpPr>
          <p:cNvPr id="10" name="Text 8"/>
          <p:cNvSpPr/>
          <p:nvPr/>
        </p:nvSpPr>
        <p:spPr>
          <a:xfrm>
            <a:off x="4200406" y="5404842"/>
            <a:ext cx="2845594"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C2C4B5"/>
                </a:solidFill>
                <a:latin typeface="Bitter" pitchFamily="34" charset="0"/>
                <a:ea typeface="Bitter" pitchFamily="34" charset="-122"/>
                <a:cs typeface="Bitter" pitchFamily="34" charset="-120"/>
              </a:rPr>
              <a:t>Express.js:</a:t>
            </a:r>
            <a:r>
              <a:rPr lang="en-US" sz="1750" dirty="0">
                <a:solidFill>
                  <a:srgbClr val="C2C4B5"/>
                </a:solidFill>
                <a:latin typeface="Bitter" pitchFamily="34" charset="0"/>
                <a:ea typeface="Bitter" pitchFamily="34" charset="-122"/>
                <a:cs typeface="Bitter" pitchFamily="34" charset="-120"/>
              </a:rPr>
              <a:t> Framework web para construir APIs REST.</a:t>
            </a:r>
            <a:endParaRPr lang="en-US" sz="1750" dirty="0"/>
          </a:p>
        </p:txBody>
      </p:sp>
      <p:sp>
        <p:nvSpPr>
          <p:cNvPr id="11" name="Text 9"/>
          <p:cNvSpPr/>
          <p:nvPr/>
        </p:nvSpPr>
        <p:spPr>
          <a:xfrm>
            <a:off x="7607022" y="3221831"/>
            <a:ext cx="2845594" cy="850583"/>
          </a:xfrm>
          <a:prstGeom prst="rect">
            <a:avLst/>
          </a:prstGeom>
          <a:noFill/>
          <a:ln/>
        </p:spPr>
        <p:txBody>
          <a:bodyPr wrap="square" lIns="0" tIns="0" rIns="0" bIns="0" rtlCol="0" anchor="t"/>
          <a:lstStyle/>
          <a:p>
            <a:pPr marL="0" indent="0" algn="l">
              <a:lnSpc>
                <a:spcPts val="3300"/>
              </a:lnSpc>
              <a:buNone/>
            </a:pPr>
            <a:r>
              <a:rPr lang="en-US" sz="2650" b="1" dirty="0">
                <a:solidFill>
                  <a:srgbClr val="E1E5CD"/>
                </a:solidFill>
                <a:latin typeface="Outfit Bold" pitchFamily="34" charset="0"/>
                <a:ea typeface="Outfit Bold" pitchFamily="34" charset="-122"/>
                <a:cs typeface="Outfit Bold" pitchFamily="34" charset="-120"/>
              </a:rPr>
              <a:t>Base de Datos &amp; Seguridad</a:t>
            </a:r>
            <a:endParaRPr lang="en-US" sz="2650" dirty="0"/>
          </a:p>
        </p:txBody>
      </p:sp>
      <p:sp>
        <p:nvSpPr>
          <p:cNvPr id="12" name="Text 10"/>
          <p:cNvSpPr/>
          <p:nvPr/>
        </p:nvSpPr>
        <p:spPr>
          <a:xfrm>
            <a:off x="7607022" y="4299228"/>
            <a:ext cx="2845594"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C2C4B5"/>
                </a:solidFill>
                <a:latin typeface="Bitter" pitchFamily="34" charset="0"/>
                <a:ea typeface="Bitter" pitchFamily="34" charset="-122"/>
                <a:cs typeface="Bitter" pitchFamily="34" charset="-120"/>
              </a:rPr>
              <a:t>MySQL:</a:t>
            </a:r>
            <a:r>
              <a:rPr lang="en-US" sz="1750" dirty="0">
                <a:solidFill>
                  <a:srgbClr val="C2C4B5"/>
                </a:solidFill>
                <a:latin typeface="Bitter" pitchFamily="34" charset="0"/>
                <a:ea typeface="Bitter" pitchFamily="34" charset="-122"/>
                <a:cs typeface="Bitter" pitchFamily="34" charset="-120"/>
              </a:rPr>
              <a:t> Sistema de gestión de bases de datos relacional.</a:t>
            </a:r>
            <a:endParaRPr lang="en-US" sz="1750" dirty="0"/>
          </a:p>
        </p:txBody>
      </p:sp>
      <p:sp>
        <p:nvSpPr>
          <p:cNvPr id="13" name="Text 11"/>
          <p:cNvSpPr/>
          <p:nvPr/>
        </p:nvSpPr>
        <p:spPr>
          <a:xfrm>
            <a:off x="7607022" y="5467231"/>
            <a:ext cx="2845594"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C2C4B5"/>
                </a:solidFill>
                <a:latin typeface="Bitter" pitchFamily="34" charset="0"/>
                <a:ea typeface="Bitter" pitchFamily="34" charset="-122"/>
                <a:cs typeface="Bitter" pitchFamily="34" charset="-120"/>
              </a:rPr>
              <a:t>bcrypt &amp; JWT:</a:t>
            </a:r>
            <a:r>
              <a:rPr lang="en-US" sz="1750" dirty="0">
                <a:solidFill>
                  <a:srgbClr val="C2C4B5"/>
                </a:solidFill>
                <a:latin typeface="Bitter" pitchFamily="34" charset="0"/>
                <a:ea typeface="Bitter" pitchFamily="34" charset="-122"/>
                <a:cs typeface="Bitter" pitchFamily="34" charset="-120"/>
              </a:rPr>
              <a:t> Autenticación segura y gestión de sesiones.</a:t>
            </a:r>
            <a:endParaRPr lang="en-US" sz="1750" dirty="0"/>
          </a:p>
        </p:txBody>
      </p:sp>
      <p:sp>
        <p:nvSpPr>
          <p:cNvPr id="14" name="Text 12"/>
          <p:cNvSpPr/>
          <p:nvPr/>
        </p:nvSpPr>
        <p:spPr>
          <a:xfrm>
            <a:off x="11013638" y="3221831"/>
            <a:ext cx="2845594" cy="850583"/>
          </a:xfrm>
          <a:prstGeom prst="rect">
            <a:avLst/>
          </a:prstGeom>
          <a:noFill/>
          <a:ln/>
        </p:spPr>
        <p:txBody>
          <a:bodyPr wrap="square" lIns="0" tIns="0" rIns="0" bIns="0" rtlCol="0" anchor="t"/>
          <a:lstStyle/>
          <a:p>
            <a:pPr marL="0" indent="0" algn="l">
              <a:lnSpc>
                <a:spcPts val="3300"/>
              </a:lnSpc>
              <a:buNone/>
            </a:pPr>
            <a:r>
              <a:rPr lang="en-US" sz="2650" b="1" dirty="0">
                <a:solidFill>
                  <a:srgbClr val="E1E5CD"/>
                </a:solidFill>
                <a:latin typeface="Outfit Bold" pitchFamily="34" charset="0"/>
                <a:ea typeface="Outfit Bold" pitchFamily="34" charset="-122"/>
                <a:cs typeface="Outfit Bold" pitchFamily="34" charset="-120"/>
              </a:rPr>
              <a:t>Herramientas Adicionales</a:t>
            </a:r>
            <a:endParaRPr lang="en-US" sz="2650" dirty="0"/>
          </a:p>
        </p:txBody>
      </p:sp>
      <p:sp>
        <p:nvSpPr>
          <p:cNvPr id="15" name="Text 13"/>
          <p:cNvSpPr/>
          <p:nvPr/>
        </p:nvSpPr>
        <p:spPr>
          <a:xfrm>
            <a:off x="11013638" y="4299228"/>
            <a:ext cx="2845594"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C2C4B5"/>
                </a:solidFill>
                <a:latin typeface="Bitter" pitchFamily="34" charset="0"/>
                <a:ea typeface="Bitter" pitchFamily="34" charset="-122"/>
                <a:cs typeface="Bitter" pitchFamily="34" charset="-120"/>
              </a:rPr>
              <a:t>Git &amp; GitHub:</a:t>
            </a:r>
            <a:r>
              <a:rPr lang="en-US" sz="1750" dirty="0">
                <a:solidFill>
                  <a:srgbClr val="C2C4B5"/>
                </a:solidFill>
                <a:latin typeface="Bitter" pitchFamily="34" charset="0"/>
                <a:ea typeface="Bitter" pitchFamily="34" charset="-122"/>
                <a:cs typeface="Bitter" pitchFamily="34" charset="-120"/>
              </a:rPr>
              <a:t> Control de versiones colaborativo.</a:t>
            </a:r>
            <a:endParaRPr lang="en-US" sz="1750" dirty="0"/>
          </a:p>
        </p:txBody>
      </p:sp>
      <p:sp>
        <p:nvSpPr>
          <p:cNvPr id="16" name="Text 14"/>
          <p:cNvSpPr/>
          <p:nvPr/>
        </p:nvSpPr>
        <p:spPr>
          <a:xfrm>
            <a:off x="11013638" y="5467231"/>
            <a:ext cx="2845594"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C2C4B5"/>
                </a:solidFill>
                <a:latin typeface="Bitter" pitchFamily="34" charset="0"/>
                <a:ea typeface="Bitter" pitchFamily="34" charset="-122"/>
                <a:cs typeface="Bitter" pitchFamily="34" charset="-120"/>
              </a:rPr>
              <a:t>Scrum:</a:t>
            </a:r>
            <a:r>
              <a:rPr lang="en-US" sz="1750" dirty="0">
                <a:solidFill>
                  <a:srgbClr val="C2C4B5"/>
                </a:solidFill>
                <a:latin typeface="Bitter" pitchFamily="34" charset="0"/>
                <a:ea typeface="Bitter" pitchFamily="34" charset="-122"/>
                <a:cs typeface="Bitter" pitchFamily="34" charset="-120"/>
              </a:rPr>
              <a:t> Metodología de desarrollo ágil.</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625912"/>
            <a:ext cx="10419159" cy="602456"/>
          </a:xfrm>
          <a:prstGeom prst="rect">
            <a:avLst/>
          </a:prstGeom>
          <a:noFill/>
          <a:ln/>
        </p:spPr>
        <p:txBody>
          <a:bodyPr wrap="none" lIns="0" tIns="0" rIns="0" bIns="0" rtlCol="0" anchor="t"/>
          <a:lstStyle/>
          <a:p>
            <a:pPr marL="0" indent="0" algn="l">
              <a:lnSpc>
                <a:spcPts val="4700"/>
              </a:lnSpc>
              <a:buNone/>
            </a:pPr>
            <a:r>
              <a:rPr lang="en-US" sz="3750" b="1" dirty="0">
                <a:solidFill>
                  <a:srgbClr val="E1E5CD"/>
                </a:solidFill>
                <a:latin typeface="Outfit Bold" pitchFamily="34" charset="0"/>
                <a:ea typeface="Outfit Bold" pitchFamily="34" charset="-122"/>
                <a:cs typeface="Outfit Bold" pitchFamily="34" charset="-120"/>
              </a:rPr>
              <a:t>Arquitectura del Sistema: Un Enfoque en Capas</a:t>
            </a:r>
            <a:endParaRPr lang="en-US" sz="3750" dirty="0"/>
          </a:p>
        </p:txBody>
      </p:sp>
      <p:sp>
        <p:nvSpPr>
          <p:cNvPr id="3" name="Text 1"/>
          <p:cNvSpPr/>
          <p:nvPr/>
        </p:nvSpPr>
        <p:spPr>
          <a:xfrm>
            <a:off x="793790" y="1613892"/>
            <a:ext cx="13042821" cy="308372"/>
          </a:xfrm>
          <a:prstGeom prst="rect">
            <a:avLst/>
          </a:prstGeom>
          <a:noFill/>
          <a:ln/>
        </p:spPr>
        <p:txBody>
          <a:bodyPr wrap="none" lIns="0" tIns="0" rIns="0" bIns="0" rtlCol="0" anchor="t"/>
          <a:lstStyle/>
          <a:p>
            <a:pPr marL="0" indent="0" algn="l">
              <a:lnSpc>
                <a:spcPts val="2400"/>
              </a:lnSpc>
              <a:buNone/>
            </a:pPr>
            <a:r>
              <a:rPr lang="en-US" sz="1500" dirty="0">
                <a:solidFill>
                  <a:srgbClr val="C2C4B5"/>
                </a:solidFill>
                <a:latin typeface="Bitter" pitchFamily="34" charset="0"/>
                <a:ea typeface="Bitter" pitchFamily="34" charset="-122"/>
                <a:cs typeface="Bitter" pitchFamily="34" charset="-120"/>
              </a:rPr>
              <a:t>TaskFlow sigue una arquitectura de 3 capas bien definida para asegurar la modularidad, escalabilidad y mantenibilidad del sistema.</a:t>
            </a:r>
            <a:endParaRPr lang="en-US" sz="1500" dirty="0"/>
          </a:p>
        </p:txBody>
      </p:sp>
      <p:pic>
        <p:nvPicPr>
          <p:cNvPr id="4" name="Image 0" descr="preencoded.png"/>
          <p:cNvPicPr>
            <a:picLocks noChangeAspect="1"/>
          </p:cNvPicPr>
          <p:nvPr/>
        </p:nvPicPr>
        <p:blipFill>
          <a:blip r:embed="rId3"/>
          <a:stretch>
            <a:fillRect/>
          </a:stretch>
        </p:blipFill>
        <p:spPr>
          <a:xfrm>
            <a:off x="1792367" y="2139077"/>
            <a:ext cx="11045547" cy="4187904"/>
          </a:xfrm>
          <a:prstGeom prst="rect">
            <a:avLst/>
          </a:prstGeom>
        </p:spPr>
      </p:pic>
      <p:sp>
        <p:nvSpPr>
          <p:cNvPr id="5" name="Text 2"/>
          <p:cNvSpPr/>
          <p:nvPr/>
        </p:nvSpPr>
        <p:spPr>
          <a:xfrm>
            <a:off x="2198794" y="4513020"/>
            <a:ext cx="2494422" cy="311803"/>
          </a:xfrm>
          <a:prstGeom prst="rect">
            <a:avLst/>
          </a:prstGeom>
          <a:noFill/>
          <a:ln/>
        </p:spPr>
        <p:txBody>
          <a:bodyPr wrap="none" lIns="0" tIns="0" rIns="0" bIns="0" rtlCol="0" anchor="t"/>
          <a:lstStyle/>
          <a:p>
            <a:pPr marL="0" indent="0" algn="r">
              <a:lnSpc>
                <a:spcPts val="1650"/>
              </a:lnSpc>
              <a:buNone/>
            </a:pPr>
            <a:r>
              <a:rPr lang="en-US" sz="1350" b="1" dirty="0">
                <a:solidFill>
                  <a:srgbClr val="C2C4B5"/>
                </a:solidFill>
                <a:latin typeface="Outfit Bold" pitchFamily="34" charset="0"/>
                <a:ea typeface="Outfit Bold" pitchFamily="34" charset="-122"/>
                <a:cs typeface="Outfit Bold" pitchFamily="34" charset="-120"/>
              </a:rPr>
              <a:t>Base de Datos</a:t>
            </a:r>
            <a:endParaRPr lang="en-US" sz="1350" dirty="0"/>
          </a:p>
        </p:txBody>
      </p:sp>
      <p:sp>
        <p:nvSpPr>
          <p:cNvPr id="6" name="Text 3"/>
          <p:cNvSpPr/>
          <p:nvPr/>
        </p:nvSpPr>
        <p:spPr>
          <a:xfrm>
            <a:off x="2054672" y="4913513"/>
            <a:ext cx="2638544" cy="748326"/>
          </a:xfrm>
          <a:prstGeom prst="rect">
            <a:avLst/>
          </a:prstGeom>
          <a:noFill/>
          <a:ln/>
        </p:spPr>
        <p:txBody>
          <a:bodyPr wrap="square" lIns="0" tIns="0" rIns="0" bIns="0" rtlCol="0" anchor="t"/>
          <a:lstStyle/>
          <a:p>
            <a:pPr marL="0" indent="0" algn="r">
              <a:lnSpc>
                <a:spcPts val="1350"/>
              </a:lnSpc>
              <a:buNone/>
            </a:pPr>
            <a:r>
              <a:rPr lang="en-US" sz="1050" dirty="0">
                <a:solidFill>
                  <a:srgbClr val="C2C4B5"/>
                </a:solidFill>
                <a:latin typeface="Bitter" pitchFamily="34" charset="0"/>
                <a:ea typeface="Bitter" pitchFamily="34" charset="-122"/>
                <a:cs typeface="Bitter" pitchFamily="34" charset="-120"/>
              </a:rPr>
              <a:t>MySQL, tablas relacionales (users, tasks). Icono: base de datos.</a:t>
            </a:r>
            <a:endParaRPr lang="en-US" sz="1050" dirty="0"/>
          </a:p>
        </p:txBody>
      </p:sp>
      <p:sp>
        <p:nvSpPr>
          <p:cNvPr id="7" name="Text 4"/>
          <p:cNvSpPr/>
          <p:nvPr/>
        </p:nvSpPr>
        <p:spPr>
          <a:xfrm>
            <a:off x="9937044" y="3603942"/>
            <a:ext cx="2494422" cy="311802"/>
          </a:xfrm>
          <a:prstGeom prst="rect">
            <a:avLst/>
          </a:prstGeom>
          <a:noFill/>
          <a:ln/>
        </p:spPr>
        <p:txBody>
          <a:bodyPr wrap="none" lIns="0" tIns="0" rIns="0" bIns="0" rtlCol="0" anchor="t"/>
          <a:lstStyle/>
          <a:p>
            <a:pPr marL="0" indent="0" algn="l">
              <a:lnSpc>
                <a:spcPts val="1650"/>
              </a:lnSpc>
              <a:buNone/>
            </a:pPr>
            <a:r>
              <a:rPr lang="en-US" sz="1350" b="1" dirty="0">
                <a:solidFill>
                  <a:srgbClr val="C2C4B5"/>
                </a:solidFill>
                <a:latin typeface="Outfit Bold" pitchFamily="34" charset="0"/>
                <a:ea typeface="Outfit Bold" pitchFamily="34" charset="-122"/>
                <a:cs typeface="Outfit Bold" pitchFamily="34" charset="-120"/>
              </a:rPr>
              <a:t>Backend (API REST)</a:t>
            </a:r>
            <a:endParaRPr lang="en-US" sz="1350" dirty="0"/>
          </a:p>
        </p:txBody>
      </p:sp>
      <p:sp>
        <p:nvSpPr>
          <p:cNvPr id="8" name="Text 5"/>
          <p:cNvSpPr/>
          <p:nvPr/>
        </p:nvSpPr>
        <p:spPr>
          <a:xfrm>
            <a:off x="9937044" y="4004435"/>
            <a:ext cx="2638544" cy="748326"/>
          </a:xfrm>
          <a:prstGeom prst="rect">
            <a:avLst/>
          </a:prstGeom>
          <a:noFill/>
          <a:ln/>
        </p:spPr>
        <p:txBody>
          <a:bodyPr wrap="square" lIns="0" tIns="0" rIns="0" bIns="0" rtlCol="0" anchor="t"/>
          <a:lstStyle/>
          <a:p>
            <a:pPr marL="0" indent="0" algn="l">
              <a:lnSpc>
                <a:spcPts val="1350"/>
              </a:lnSpc>
              <a:buNone/>
            </a:pPr>
            <a:r>
              <a:rPr lang="en-US" sz="1050" dirty="0">
                <a:solidFill>
                  <a:srgbClr val="C2C4B5"/>
                </a:solidFill>
                <a:latin typeface="Bitter" pitchFamily="34" charset="0"/>
                <a:ea typeface="Bitter" pitchFamily="34" charset="-122"/>
                <a:cs typeface="Bitter" pitchFamily="34" charset="-120"/>
              </a:rPr>
              <a:t>Servidor Express, rutas seguras, autenticación. Icono: servidor.</a:t>
            </a:r>
            <a:endParaRPr lang="en-US" sz="1050" dirty="0"/>
          </a:p>
        </p:txBody>
      </p:sp>
      <p:sp>
        <p:nvSpPr>
          <p:cNvPr id="9" name="Text 6"/>
          <p:cNvSpPr/>
          <p:nvPr/>
        </p:nvSpPr>
        <p:spPr>
          <a:xfrm>
            <a:off x="2243139" y="2650518"/>
            <a:ext cx="2494421" cy="311803"/>
          </a:xfrm>
          <a:prstGeom prst="rect">
            <a:avLst/>
          </a:prstGeom>
          <a:noFill/>
          <a:ln/>
        </p:spPr>
        <p:txBody>
          <a:bodyPr wrap="none" lIns="0" tIns="0" rIns="0" bIns="0" rtlCol="0" anchor="t"/>
          <a:lstStyle/>
          <a:p>
            <a:pPr marL="0" indent="0" algn="r">
              <a:lnSpc>
                <a:spcPts val="1650"/>
              </a:lnSpc>
              <a:buNone/>
            </a:pPr>
            <a:r>
              <a:rPr lang="en-US" sz="1350" b="1" dirty="0">
                <a:solidFill>
                  <a:srgbClr val="C2C4B5"/>
                </a:solidFill>
                <a:latin typeface="Outfit Bold" pitchFamily="34" charset="0"/>
                <a:ea typeface="Outfit Bold" pitchFamily="34" charset="-122"/>
                <a:cs typeface="Outfit Bold" pitchFamily="34" charset="-120"/>
              </a:rPr>
              <a:t>Frontend</a:t>
            </a:r>
            <a:endParaRPr lang="en-US" sz="1350" dirty="0"/>
          </a:p>
        </p:txBody>
      </p:sp>
      <p:sp>
        <p:nvSpPr>
          <p:cNvPr id="10" name="Text 7"/>
          <p:cNvSpPr/>
          <p:nvPr/>
        </p:nvSpPr>
        <p:spPr>
          <a:xfrm>
            <a:off x="2099017" y="3051012"/>
            <a:ext cx="2638544" cy="748326"/>
          </a:xfrm>
          <a:prstGeom prst="rect">
            <a:avLst/>
          </a:prstGeom>
          <a:noFill/>
          <a:ln/>
        </p:spPr>
        <p:txBody>
          <a:bodyPr wrap="square" lIns="0" tIns="0" rIns="0" bIns="0" rtlCol="0" anchor="t"/>
          <a:lstStyle/>
          <a:p>
            <a:pPr marL="0" indent="0" algn="r">
              <a:lnSpc>
                <a:spcPts val="1350"/>
              </a:lnSpc>
              <a:buNone/>
            </a:pPr>
            <a:r>
              <a:rPr lang="en-US" sz="1050" dirty="0">
                <a:solidFill>
                  <a:srgbClr val="C2C4B5"/>
                </a:solidFill>
                <a:latin typeface="Bitter" pitchFamily="34" charset="0"/>
                <a:ea typeface="Bitter" pitchFamily="34" charset="-122"/>
                <a:cs typeface="Bitter" pitchFamily="34" charset="-120"/>
              </a:rPr>
              <a:t>Interfaz responsiva, diseño anime/cyberpunk. Icono: navegador.</a:t>
            </a:r>
            <a:endParaRPr lang="en-US" sz="1050" dirty="0"/>
          </a:p>
        </p:txBody>
      </p:sp>
      <p:sp>
        <p:nvSpPr>
          <p:cNvPr id="11" name="Text 8"/>
          <p:cNvSpPr/>
          <p:nvPr/>
        </p:nvSpPr>
        <p:spPr>
          <a:xfrm>
            <a:off x="793790" y="6543794"/>
            <a:ext cx="13042821" cy="308372"/>
          </a:xfrm>
          <a:prstGeom prst="rect">
            <a:avLst/>
          </a:prstGeom>
          <a:noFill/>
          <a:ln/>
        </p:spPr>
        <p:txBody>
          <a:bodyPr wrap="none" lIns="0" tIns="0" rIns="0" bIns="0" rtlCol="0" anchor="t"/>
          <a:lstStyle/>
          <a:p>
            <a:pPr marL="342900" indent="-342900" algn="l">
              <a:lnSpc>
                <a:spcPts val="2400"/>
              </a:lnSpc>
              <a:buSzPct val="100000"/>
              <a:buChar char="•"/>
            </a:pPr>
            <a:r>
              <a:rPr lang="en-US" sz="1500" b="1" dirty="0">
                <a:solidFill>
                  <a:srgbClr val="C2C4B5"/>
                </a:solidFill>
                <a:latin typeface="Bitter" pitchFamily="34" charset="0"/>
                <a:ea typeface="Bitter" pitchFamily="34" charset="-122"/>
                <a:cs typeface="Bitter" pitchFamily="34" charset="-120"/>
              </a:rPr>
              <a:t>Frontend:</a:t>
            </a:r>
            <a:r>
              <a:rPr lang="en-US" sz="1500" dirty="0">
                <a:solidFill>
                  <a:srgbClr val="C2C4B5"/>
                </a:solidFill>
                <a:latin typeface="Bitter" pitchFamily="34" charset="0"/>
                <a:ea typeface="Bitter" pitchFamily="34" charset="-122"/>
                <a:cs typeface="Bitter" pitchFamily="34" charset="-120"/>
              </a:rPr>
              <a:t> Interfaz de usuario responsiva con un diseño visual distintivo estilo anime/cyberpunk, optimizada para la interacción.</a:t>
            </a:r>
            <a:endParaRPr lang="en-US" sz="1500" dirty="0"/>
          </a:p>
        </p:txBody>
      </p:sp>
      <p:sp>
        <p:nvSpPr>
          <p:cNvPr id="12" name="Text 9"/>
          <p:cNvSpPr/>
          <p:nvPr/>
        </p:nvSpPr>
        <p:spPr>
          <a:xfrm>
            <a:off x="793790" y="6919555"/>
            <a:ext cx="13042821" cy="308372"/>
          </a:xfrm>
          <a:prstGeom prst="rect">
            <a:avLst/>
          </a:prstGeom>
          <a:noFill/>
          <a:ln/>
        </p:spPr>
        <p:txBody>
          <a:bodyPr wrap="none" lIns="0" tIns="0" rIns="0" bIns="0" rtlCol="0" anchor="t"/>
          <a:lstStyle/>
          <a:p>
            <a:pPr marL="342900" indent="-342900" algn="l">
              <a:lnSpc>
                <a:spcPts val="2400"/>
              </a:lnSpc>
              <a:buSzPct val="100000"/>
              <a:buChar char="•"/>
            </a:pPr>
            <a:r>
              <a:rPr lang="en-US" sz="1500" b="1" dirty="0">
                <a:solidFill>
                  <a:srgbClr val="C2C4B5"/>
                </a:solidFill>
                <a:latin typeface="Bitter" pitchFamily="34" charset="0"/>
                <a:ea typeface="Bitter" pitchFamily="34" charset="-122"/>
                <a:cs typeface="Bitter" pitchFamily="34" charset="-120"/>
              </a:rPr>
              <a:t>Backend (API REST):</a:t>
            </a:r>
            <a:r>
              <a:rPr lang="en-US" sz="1500" dirty="0">
                <a:solidFill>
                  <a:srgbClr val="C2C4B5"/>
                </a:solidFill>
                <a:latin typeface="Bitter" pitchFamily="34" charset="0"/>
                <a:ea typeface="Bitter" pitchFamily="34" charset="-122"/>
                <a:cs typeface="Bitter" pitchFamily="34" charset="-120"/>
              </a:rPr>
              <a:t> Servidor Express que gestiona las peticiones, implementa rutas seguras y maneja la autenticación de usuarios.</a:t>
            </a:r>
            <a:endParaRPr lang="en-US" sz="1500" dirty="0"/>
          </a:p>
        </p:txBody>
      </p:sp>
      <p:sp>
        <p:nvSpPr>
          <p:cNvPr id="13" name="Text 10"/>
          <p:cNvSpPr/>
          <p:nvPr/>
        </p:nvSpPr>
        <p:spPr>
          <a:xfrm>
            <a:off x="793790" y="7295317"/>
            <a:ext cx="13042821" cy="308372"/>
          </a:xfrm>
          <a:prstGeom prst="rect">
            <a:avLst/>
          </a:prstGeom>
          <a:noFill/>
          <a:ln/>
        </p:spPr>
        <p:txBody>
          <a:bodyPr wrap="none" lIns="0" tIns="0" rIns="0" bIns="0" rtlCol="0" anchor="t"/>
          <a:lstStyle/>
          <a:p>
            <a:pPr marL="342900" indent="-342900" algn="l">
              <a:lnSpc>
                <a:spcPts val="2400"/>
              </a:lnSpc>
              <a:buSzPct val="100000"/>
              <a:buChar char="•"/>
            </a:pPr>
            <a:r>
              <a:rPr lang="en-US" sz="1500" b="1" dirty="0">
                <a:solidFill>
                  <a:srgbClr val="C2C4B5"/>
                </a:solidFill>
                <a:latin typeface="Bitter" pitchFamily="34" charset="0"/>
                <a:ea typeface="Bitter" pitchFamily="34" charset="-122"/>
                <a:cs typeface="Bitter" pitchFamily="34" charset="-120"/>
              </a:rPr>
              <a:t>Base de Datos:</a:t>
            </a:r>
            <a:r>
              <a:rPr lang="en-US" sz="1500" dirty="0">
                <a:solidFill>
                  <a:srgbClr val="C2C4B5"/>
                </a:solidFill>
                <a:latin typeface="Bitter" pitchFamily="34" charset="0"/>
                <a:ea typeface="Bitter" pitchFamily="34" charset="-122"/>
                <a:cs typeface="Bitter" pitchFamily="34" charset="-120"/>
              </a:rPr>
              <a:t> MySQL, estructurada con tablas relacionales (usuarios y tareas) para una gestión eficiente de los datos.</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4511159" y="832842"/>
            <a:ext cx="5608082" cy="531614"/>
          </a:xfrm>
          <a:prstGeom prst="rect">
            <a:avLst/>
          </a:prstGeom>
          <a:noFill/>
          <a:ln/>
        </p:spPr>
        <p:txBody>
          <a:bodyPr wrap="none" lIns="0" tIns="0" rIns="0" bIns="0" rtlCol="0" anchor="t"/>
          <a:lstStyle/>
          <a:p>
            <a:pPr marL="0" indent="0" algn="ctr">
              <a:lnSpc>
                <a:spcPts val="4150"/>
              </a:lnSpc>
              <a:buNone/>
            </a:pPr>
            <a:r>
              <a:rPr lang="en-US" sz="3300" b="1" dirty="0">
                <a:solidFill>
                  <a:srgbClr val="E1E5CD"/>
                </a:solidFill>
                <a:latin typeface="Outfit Bold" pitchFamily="34" charset="0"/>
                <a:ea typeface="Outfit Bold" pitchFamily="34" charset="-122"/>
                <a:cs typeface="Outfit Bold" pitchFamily="34" charset="-120"/>
              </a:rPr>
              <a:t>Metodología Scrum Aplicada</a:t>
            </a:r>
            <a:endParaRPr lang="en-US" sz="3300" dirty="0"/>
          </a:p>
        </p:txBody>
      </p:sp>
      <p:sp>
        <p:nvSpPr>
          <p:cNvPr id="3" name="Text 1"/>
          <p:cNvSpPr/>
          <p:nvPr/>
        </p:nvSpPr>
        <p:spPr>
          <a:xfrm>
            <a:off x="793790" y="1704618"/>
            <a:ext cx="13042821" cy="272177"/>
          </a:xfrm>
          <a:prstGeom prst="rect">
            <a:avLst/>
          </a:prstGeom>
          <a:noFill/>
          <a:ln/>
        </p:spPr>
        <p:txBody>
          <a:bodyPr wrap="none" lIns="0" tIns="0" rIns="0" bIns="0" rtlCol="0" anchor="t"/>
          <a:lstStyle/>
          <a:p>
            <a:pPr marL="0" indent="0" algn="ctr">
              <a:lnSpc>
                <a:spcPts val="2100"/>
              </a:lnSpc>
              <a:buNone/>
            </a:pPr>
            <a:r>
              <a:rPr lang="en-US" sz="1300" dirty="0">
                <a:solidFill>
                  <a:srgbClr val="C2C4B5"/>
                </a:solidFill>
                <a:latin typeface="Bitter" pitchFamily="34" charset="0"/>
                <a:ea typeface="Bitter" pitchFamily="34" charset="-122"/>
                <a:cs typeface="Bitter" pitchFamily="34" charset="-120"/>
              </a:rPr>
              <a:t>El desarrollo de TaskFlow se llevó a cabo mediante un ciclo ágil de 4 sprints semanales, permitiendo una adaptación constante y entrega de valor continua.</a:t>
            </a:r>
            <a:endParaRPr lang="en-US" sz="1300" dirty="0"/>
          </a:p>
        </p:txBody>
      </p:sp>
      <p:sp>
        <p:nvSpPr>
          <p:cNvPr id="4" name="Shape 2"/>
          <p:cNvSpPr/>
          <p:nvPr/>
        </p:nvSpPr>
        <p:spPr>
          <a:xfrm>
            <a:off x="793790" y="3760708"/>
            <a:ext cx="13042821" cy="22860"/>
          </a:xfrm>
          <a:prstGeom prst="roundRect">
            <a:avLst>
              <a:gd name="adj" fmla="val 111628"/>
            </a:avLst>
          </a:prstGeom>
          <a:solidFill>
            <a:srgbClr val="545557"/>
          </a:solidFill>
          <a:ln/>
        </p:spPr>
        <p:txBody>
          <a:bodyPr/>
          <a:lstStyle/>
          <a:p>
            <a:endParaRPr lang="es-CO"/>
          </a:p>
        </p:txBody>
      </p:sp>
      <p:sp>
        <p:nvSpPr>
          <p:cNvPr id="5" name="Shape 3"/>
          <p:cNvSpPr/>
          <p:nvPr/>
        </p:nvSpPr>
        <p:spPr>
          <a:xfrm>
            <a:off x="3327083" y="3250406"/>
            <a:ext cx="22860" cy="510302"/>
          </a:xfrm>
          <a:prstGeom prst="roundRect">
            <a:avLst>
              <a:gd name="adj" fmla="val 111628"/>
            </a:avLst>
          </a:prstGeom>
          <a:solidFill>
            <a:srgbClr val="545557"/>
          </a:solidFill>
          <a:ln/>
        </p:spPr>
        <p:txBody>
          <a:bodyPr/>
          <a:lstStyle/>
          <a:p>
            <a:endParaRPr lang="es-CO"/>
          </a:p>
        </p:txBody>
      </p:sp>
      <p:sp>
        <p:nvSpPr>
          <p:cNvPr id="6" name="Shape 4"/>
          <p:cNvSpPr/>
          <p:nvPr/>
        </p:nvSpPr>
        <p:spPr>
          <a:xfrm>
            <a:off x="3147179" y="3569375"/>
            <a:ext cx="382667" cy="382667"/>
          </a:xfrm>
          <a:prstGeom prst="roundRect">
            <a:avLst>
              <a:gd name="adj" fmla="val 6669"/>
            </a:avLst>
          </a:prstGeom>
          <a:solidFill>
            <a:srgbClr val="3B3C3E"/>
          </a:solidFill>
          <a:ln/>
        </p:spPr>
        <p:txBody>
          <a:bodyPr/>
          <a:lstStyle/>
          <a:p>
            <a:endParaRPr lang="es-CO"/>
          </a:p>
        </p:txBody>
      </p:sp>
      <p:sp>
        <p:nvSpPr>
          <p:cNvPr id="7" name="Text 5"/>
          <p:cNvSpPr/>
          <p:nvPr/>
        </p:nvSpPr>
        <p:spPr>
          <a:xfrm>
            <a:off x="3210937" y="3601224"/>
            <a:ext cx="255151" cy="318968"/>
          </a:xfrm>
          <a:prstGeom prst="rect">
            <a:avLst/>
          </a:prstGeom>
          <a:noFill/>
          <a:ln/>
        </p:spPr>
        <p:txBody>
          <a:bodyPr wrap="none" lIns="0" tIns="0" rIns="0" bIns="0" rtlCol="0" anchor="t"/>
          <a:lstStyle/>
          <a:p>
            <a:pPr marL="0" indent="0" algn="ctr">
              <a:lnSpc>
                <a:spcPts val="2000"/>
              </a:lnSpc>
              <a:buNone/>
            </a:pPr>
            <a:r>
              <a:rPr lang="en-US" sz="2000" b="1" dirty="0">
                <a:solidFill>
                  <a:srgbClr val="C2C4B5"/>
                </a:solidFill>
                <a:latin typeface="Outfit Bold" pitchFamily="34" charset="0"/>
                <a:ea typeface="Outfit Bold" pitchFamily="34" charset="-122"/>
                <a:cs typeface="Outfit Bold" pitchFamily="34" charset="-120"/>
              </a:rPr>
              <a:t>1</a:t>
            </a:r>
            <a:endParaRPr lang="en-US" sz="2000" dirty="0"/>
          </a:p>
        </p:txBody>
      </p:sp>
      <p:sp>
        <p:nvSpPr>
          <p:cNvPr id="8" name="Text 6"/>
          <p:cNvSpPr/>
          <p:nvPr/>
        </p:nvSpPr>
        <p:spPr>
          <a:xfrm>
            <a:off x="1437084" y="2168128"/>
            <a:ext cx="3802737" cy="265747"/>
          </a:xfrm>
          <a:prstGeom prst="rect">
            <a:avLst/>
          </a:prstGeom>
          <a:noFill/>
          <a:ln/>
        </p:spPr>
        <p:txBody>
          <a:bodyPr wrap="none" lIns="0" tIns="0" rIns="0" bIns="0" rtlCol="0" anchor="t"/>
          <a:lstStyle/>
          <a:p>
            <a:pPr marL="0" indent="0" algn="ctr">
              <a:lnSpc>
                <a:spcPts val="2050"/>
              </a:lnSpc>
              <a:buNone/>
            </a:pPr>
            <a:r>
              <a:rPr lang="en-US" sz="1650" b="1" dirty="0">
                <a:solidFill>
                  <a:srgbClr val="C2C4B5"/>
                </a:solidFill>
                <a:latin typeface="Outfit Bold" pitchFamily="34" charset="0"/>
                <a:ea typeface="Outfit Bold" pitchFamily="34" charset="-122"/>
                <a:cs typeface="Outfit Bold" pitchFamily="34" charset="-120"/>
              </a:rPr>
              <a:t>Sprint 1: Planificación e Infraestructura</a:t>
            </a:r>
            <a:endParaRPr lang="en-US" sz="1650" dirty="0"/>
          </a:p>
        </p:txBody>
      </p:sp>
      <p:sp>
        <p:nvSpPr>
          <p:cNvPr id="9" name="Text 7"/>
          <p:cNvSpPr/>
          <p:nvPr/>
        </p:nvSpPr>
        <p:spPr>
          <a:xfrm>
            <a:off x="963811" y="2535912"/>
            <a:ext cx="4749403" cy="544354"/>
          </a:xfrm>
          <a:prstGeom prst="rect">
            <a:avLst/>
          </a:prstGeom>
          <a:noFill/>
          <a:ln/>
        </p:spPr>
        <p:txBody>
          <a:bodyPr wrap="square" lIns="0" tIns="0" rIns="0" bIns="0" rtlCol="0" anchor="t"/>
          <a:lstStyle/>
          <a:p>
            <a:pPr marL="0" indent="0" algn="ctr">
              <a:lnSpc>
                <a:spcPts val="2100"/>
              </a:lnSpc>
              <a:buNone/>
            </a:pPr>
            <a:r>
              <a:rPr lang="en-US" sz="1300" dirty="0">
                <a:solidFill>
                  <a:srgbClr val="C2C4B5"/>
                </a:solidFill>
                <a:latin typeface="Bitter" pitchFamily="34" charset="0"/>
                <a:ea typeface="Bitter" pitchFamily="34" charset="-122"/>
                <a:cs typeface="Bitter" pitchFamily="34" charset="-120"/>
              </a:rPr>
              <a:t>Definición de requisitos, configuración del entorno y base de datos.</a:t>
            </a:r>
            <a:endParaRPr lang="en-US" sz="1300" dirty="0"/>
          </a:p>
        </p:txBody>
      </p:sp>
      <p:sp>
        <p:nvSpPr>
          <p:cNvPr id="10" name="Shape 8"/>
          <p:cNvSpPr/>
          <p:nvPr/>
        </p:nvSpPr>
        <p:spPr>
          <a:xfrm>
            <a:off x="5978128" y="3760708"/>
            <a:ext cx="22860" cy="510302"/>
          </a:xfrm>
          <a:prstGeom prst="roundRect">
            <a:avLst>
              <a:gd name="adj" fmla="val 111628"/>
            </a:avLst>
          </a:prstGeom>
          <a:solidFill>
            <a:srgbClr val="545557"/>
          </a:solidFill>
          <a:ln/>
        </p:spPr>
        <p:txBody>
          <a:bodyPr/>
          <a:lstStyle/>
          <a:p>
            <a:endParaRPr lang="es-CO"/>
          </a:p>
        </p:txBody>
      </p:sp>
      <p:sp>
        <p:nvSpPr>
          <p:cNvPr id="11" name="Shape 9"/>
          <p:cNvSpPr/>
          <p:nvPr/>
        </p:nvSpPr>
        <p:spPr>
          <a:xfrm>
            <a:off x="5798225" y="3569375"/>
            <a:ext cx="382667" cy="382667"/>
          </a:xfrm>
          <a:prstGeom prst="roundRect">
            <a:avLst>
              <a:gd name="adj" fmla="val 6669"/>
            </a:avLst>
          </a:prstGeom>
          <a:solidFill>
            <a:srgbClr val="3B3C3E"/>
          </a:solidFill>
          <a:ln/>
        </p:spPr>
        <p:txBody>
          <a:bodyPr/>
          <a:lstStyle/>
          <a:p>
            <a:endParaRPr lang="es-CO"/>
          </a:p>
        </p:txBody>
      </p:sp>
      <p:sp>
        <p:nvSpPr>
          <p:cNvPr id="12" name="Text 10"/>
          <p:cNvSpPr/>
          <p:nvPr/>
        </p:nvSpPr>
        <p:spPr>
          <a:xfrm>
            <a:off x="5861983" y="3601224"/>
            <a:ext cx="255151" cy="318968"/>
          </a:xfrm>
          <a:prstGeom prst="rect">
            <a:avLst/>
          </a:prstGeom>
          <a:noFill/>
          <a:ln/>
        </p:spPr>
        <p:txBody>
          <a:bodyPr wrap="none" lIns="0" tIns="0" rIns="0" bIns="0" rtlCol="0" anchor="t"/>
          <a:lstStyle/>
          <a:p>
            <a:pPr marL="0" indent="0" algn="ctr">
              <a:lnSpc>
                <a:spcPts val="2000"/>
              </a:lnSpc>
              <a:buNone/>
            </a:pPr>
            <a:r>
              <a:rPr lang="en-US" sz="2000" b="1" dirty="0">
                <a:solidFill>
                  <a:srgbClr val="C2C4B5"/>
                </a:solidFill>
                <a:latin typeface="Outfit Bold" pitchFamily="34" charset="0"/>
                <a:ea typeface="Outfit Bold" pitchFamily="34" charset="-122"/>
                <a:cs typeface="Outfit Bold" pitchFamily="34" charset="-120"/>
              </a:rPr>
              <a:t>2</a:t>
            </a:r>
            <a:endParaRPr lang="en-US" sz="2000" dirty="0"/>
          </a:p>
        </p:txBody>
      </p:sp>
      <p:sp>
        <p:nvSpPr>
          <p:cNvPr id="13" name="Text 11"/>
          <p:cNvSpPr/>
          <p:nvPr/>
        </p:nvSpPr>
        <p:spPr>
          <a:xfrm>
            <a:off x="4147661" y="4441150"/>
            <a:ext cx="3683794" cy="265747"/>
          </a:xfrm>
          <a:prstGeom prst="rect">
            <a:avLst/>
          </a:prstGeom>
          <a:noFill/>
          <a:ln/>
        </p:spPr>
        <p:txBody>
          <a:bodyPr wrap="none" lIns="0" tIns="0" rIns="0" bIns="0" rtlCol="0" anchor="t"/>
          <a:lstStyle/>
          <a:p>
            <a:pPr marL="0" indent="0" algn="ctr">
              <a:lnSpc>
                <a:spcPts val="2050"/>
              </a:lnSpc>
              <a:buNone/>
            </a:pPr>
            <a:r>
              <a:rPr lang="en-US" sz="1650" b="1" dirty="0">
                <a:solidFill>
                  <a:srgbClr val="C2C4B5"/>
                </a:solidFill>
                <a:latin typeface="Outfit Bold" pitchFamily="34" charset="0"/>
                <a:ea typeface="Outfit Bold" pitchFamily="34" charset="-122"/>
                <a:cs typeface="Outfit Bold" pitchFamily="34" charset="-120"/>
              </a:rPr>
              <a:t>Sprint 2: Autenticación y CRUD Básico</a:t>
            </a:r>
            <a:endParaRPr lang="en-US" sz="1650" dirty="0"/>
          </a:p>
        </p:txBody>
      </p:sp>
      <p:sp>
        <p:nvSpPr>
          <p:cNvPr id="14" name="Text 12"/>
          <p:cNvSpPr/>
          <p:nvPr/>
        </p:nvSpPr>
        <p:spPr>
          <a:xfrm>
            <a:off x="3614857" y="4808934"/>
            <a:ext cx="4749522" cy="544354"/>
          </a:xfrm>
          <a:prstGeom prst="rect">
            <a:avLst/>
          </a:prstGeom>
          <a:noFill/>
          <a:ln/>
        </p:spPr>
        <p:txBody>
          <a:bodyPr wrap="square" lIns="0" tIns="0" rIns="0" bIns="0" rtlCol="0" anchor="t"/>
          <a:lstStyle/>
          <a:p>
            <a:pPr marL="0" indent="0" algn="ctr">
              <a:lnSpc>
                <a:spcPts val="2100"/>
              </a:lnSpc>
              <a:buNone/>
            </a:pPr>
            <a:r>
              <a:rPr lang="en-US" sz="1300" dirty="0">
                <a:solidFill>
                  <a:srgbClr val="C2C4B5"/>
                </a:solidFill>
                <a:latin typeface="Bitter" pitchFamily="34" charset="0"/>
                <a:ea typeface="Bitter" pitchFamily="34" charset="-122"/>
                <a:cs typeface="Bitter" pitchFamily="34" charset="-120"/>
              </a:rPr>
              <a:t>Implementación del sistema de usuarios y funcionalidades CRUD.</a:t>
            </a:r>
            <a:endParaRPr lang="en-US" sz="1300" dirty="0"/>
          </a:p>
        </p:txBody>
      </p:sp>
      <p:sp>
        <p:nvSpPr>
          <p:cNvPr id="15" name="Shape 13"/>
          <p:cNvSpPr/>
          <p:nvPr/>
        </p:nvSpPr>
        <p:spPr>
          <a:xfrm>
            <a:off x="8629174" y="3250406"/>
            <a:ext cx="22860" cy="510302"/>
          </a:xfrm>
          <a:prstGeom prst="roundRect">
            <a:avLst>
              <a:gd name="adj" fmla="val 111628"/>
            </a:avLst>
          </a:prstGeom>
          <a:solidFill>
            <a:srgbClr val="545557"/>
          </a:solidFill>
          <a:ln/>
        </p:spPr>
        <p:txBody>
          <a:bodyPr/>
          <a:lstStyle/>
          <a:p>
            <a:endParaRPr lang="es-CO"/>
          </a:p>
        </p:txBody>
      </p:sp>
      <p:sp>
        <p:nvSpPr>
          <p:cNvPr id="16" name="Shape 14"/>
          <p:cNvSpPr/>
          <p:nvPr/>
        </p:nvSpPr>
        <p:spPr>
          <a:xfrm>
            <a:off x="8449270" y="3569375"/>
            <a:ext cx="382667" cy="382667"/>
          </a:xfrm>
          <a:prstGeom prst="roundRect">
            <a:avLst>
              <a:gd name="adj" fmla="val 6669"/>
            </a:avLst>
          </a:prstGeom>
          <a:solidFill>
            <a:srgbClr val="3B3C3E"/>
          </a:solidFill>
          <a:ln/>
        </p:spPr>
        <p:txBody>
          <a:bodyPr/>
          <a:lstStyle/>
          <a:p>
            <a:endParaRPr lang="es-CO"/>
          </a:p>
        </p:txBody>
      </p:sp>
      <p:sp>
        <p:nvSpPr>
          <p:cNvPr id="17" name="Text 15"/>
          <p:cNvSpPr/>
          <p:nvPr/>
        </p:nvSpPr>
        <p:spPr>
          <a:xfrm>
            <a:off x="8513028" y="3601224"/>
            <a:ext cx="255151" cy="318968"/>
          </a:xfrm>
          <a:prstGeom prst="rect">
            <a:avLst/>
          </a:prstGeom>
          <a:noFill/>
          <a:ln/>
        </p:spPr>
        <p:txBody>
          <a:bodyPr wrap="none" lIns="0" tIns="0" rIns="0" bIns="0" rtlCol="0" anchor="t"/>
          <a:lstStyle/>
          <a:p>
            <a:pPr marL="0" indent="0" algn="ctr">
              <a:lnSpc>
                <a:spcPts val="2000"/>
              </a:lnSpc>
              <a:buNone/>
            </a:pPr>
            <a:r>
              <a:rPr lang="en-US" sz="2000" b="1" dirty="0">
                <a:solidFill>
                  <a:srgbClr val="C2C4B5"/>
                </a:solidFill>
                <a:latin typeface="Outfit Bold" pitchFamily="34" charset="0"/>
                <a:ea typeface="Outfit Bold" pitchFamily="34" charset="-122"/>
                <a:cs typeface="Outfit Bold" pitchFamily="34" charset="-120"/>
              </a:rPr>
              <a:t>3</a:t>
            </a:r>
            <a:endParaRPr lang="en-US" sz="2000" dirty="0"/>
          </a:p>
        </p:txBody>
      </p:sp>
      <p:sp>
        <p:nvSpPr>
          <p:cNvPr id="18" name="Text 16"/>
          <p:cNvSpPr/>
          <p:nvPr/>
        </p:nvSpPr>
        <p:spPr>
          <a:xfrm>
            <a:off x="6362819" y="2168128"/>
            <a:ext cx="4555569" cy="265747"/>
          </a:xfrm>
          <a:prstGeom prst="rect">
            <a:avLst/>
          </a:prstGeom>
          <a:noFill/>
          <a:ln/>
        </p:spPr>
        <p:txBody>
          <a:bodyPr wrap="none" lIns="0" tIns="0" rIns="0" bIns="0" rtlCol="0" anchor="t"/>
          <a:lstStyle/>
          <a:p>
            <a:pPr marL="0" indent="0" algn="ctr">
              <a:lnSpc>
                <a:spcPts val="2050"/>
              </a:lnSpc>
              <a:buNone/>
            </a:pPr>
            <a:r>
              <a:rPr lang="en-US" sz="1650" b="1" dirty="0">
                <a:solidFill>
                  <a:srgbClr val="C2C4B5"/>
                </a:solidFill>
                <a:latin typeface="Outfit Bold" pitchFamily="34" charset="0"/>
                <a:ea typeface="Outfit Bold" pitchFamily="34" charset="-122"/>
                <a:cs typeface="Outfit Bold" pitchFamily="34" charset="-120"/>
              </a:rPr>
              <a:t>Sprint 3: Interfaz y Funcionalidades Avanzadas</a:t>
            </a:r>
            <a:endParaRPr lang="en-US" sz="1650" dirty="0"/>
          </a:p>
        </p:txBody>
      </p:sp>
      <p:sp>
        <p:nvSpPr>
          <p:cNvPr id="19" name="Text 17"/>
          <p:cNvSpPr/>
          <p:nvPr/>
        </p:nvSpPr>
        <p:spPr>
          <a:xfrm>
            <a:off x="6265902" y="2535912"/>
            <a:ext cx="4749522" cy="544354"/>
          </a:xfrm>
          <a:prstGeom prst="rect">
            <a:avLst/>
          </a:prstGeom>
          <a:noFill/>
          <a:ln/>
        </p:spPr>
        <p:txBody>
          <a:bodyPr wrap="square" lIns="0" tIns="0" rIns="0" bIns="0" rtlCol="0" anchor="t"/>
          <a:lstStyle/>
          <a:p>
            <a:pPr marL="0" indent="0" algn="ctr">
              <a:lnSpc>
                <a:spcPts val="2100"/>
              </a:lnSpc>
              <a:buNone/>
            </a:pPr>
            <a:r>
              <a:rPr lang="en-US" sz="1300" dirty="0">
                <a:solidFill>
                  <a:srgbClr val="C2C4B5"/>
                </a:solidFill>
                <a:latin typeface="Bitter" pitchFamily="34" charset="0"/>
                <a:ea typeface="Bitter" pitchFamily="34" charset="-122"/>
                <a:cs typeface="Bitter" pitchFamily="34" charset="-120"/>
              </a:rPr>
              <a:t>Diseño de la interfaz de usuario y mejoras en la gestión de tareas.</a:t>
            </a:r>
            <a:endParaRPr lang="en-US" sz="1300" dirty="0"/>
          </a:p>
        </p:txBody>
      </p:sp>
      <p:sp>
        <p:nvSpPr>
          <p:cNvPr id="20" name="Shape 18"/>
          <p:cNvSpPr/>
          <p:nvPr/>
        </p:nvSpPr>
        <p:spPr>
          <a:xfrm>
            <a:off x="11280338" y="3760708"/>
            <a:ext cx="22860" cy="510302"/>
          </a:xfrm>
          <a:prstGeom prst="roundRect">
            <a:avLst>
              <a:gd name="adj" fmla="val 111628"/>
            </a:avLst>
          </a:prstGeom>
          <a:solidFill>
            <a:srgbClr val="545557"/>
          </a:solidFill>
          <a:ln/>
        </p:spPr>
        <p:txBody>
          <a:bodyPr/>
          <a:lstStyle/>
          <a:p>
            <a:endParaRPr lang="es-CO"/>
          </a:p>
        </p:txBody>
      </p:sp>
      <p:sp>
        <p:nvSpPr>
          <p:cNvPr id="21" name="Shape 19"/>
          <p:cNvSpPr/>
          <p:nvPr/>
        </p:nvSpPr>
        <p:spPr>
          <a:xfrm>
            <a:off x="11100435" y="3569375"/>
            <a:ext cx="382667" cy="382667"/>
          </a:xfrm>
          <a:prstGeom prst="roundRect">
            <a:avLst>
              <a:gd name="adj" fmla="val 6669"/>
            </a:avLst>
          </a:prstGeom>
          <a:solidFill>
            <a:srgbClr val="3B3C3E"/>
          </a:solidFill>
          <a:ln/>
        </p:spPr>
        <p:txBody>
          <a:bodyPr/>
          <a:lstStyle/>
          <a:p>
            <a:endParaRPr lang="es-CO"/>
          </a:p>
        </p:txBody>
      </p:sp>
      <p:sp>
        <p:nvSpPr>
          <p:cNvPr id="22" name="Text 20"/>
          <p:cNvSpPr/>
          <p:nvPr/>
        </p:nvSpPr>
        <p:spPr>
          <a:xfrm>
            <a:off x="11164193" y="3601224"/>
            <a:ext cx="255151" cy="318968"/>
          </a:xfrm>
          <a:prstGeom prst="rect">
            <a:avLst/>
          </a:prstGeom>
          <a:noFill/>
          <a:ln/>
        </p:spPr>
        <p:txBody>
          <a:bodyPr wrap="none" lIns="0" tIns="0" rIns="0" bIns="0" rtlCol="0" anchor="t"/>
          <a:lstStyle/>
          <a:p>
            <a:pPr marL="0" indent="0" algn="ctr">
              <a:lnSpc>
                <a:spcPts val="2000"/>
              </a:lnSpc>
              <a:buNone/>
            </a:pPr>
            <a:r>
              <a:rPr lang="en-US" sz="2000" b="1" dirty="0">
                <a:solidFill>
                  <a:srgbClr val="C2C4B5"/>
                </a:solidFill>
                <a:latin typeface="Outfit Bold" pitchFamily="34" charset="0"/>
                <a:ea typeface="Outfit Bold" pitchFamily="34" charset="-122"/>
                <a:cs typeface="Outfit Bold" pitchFamily="34" charset="-120"/>
              </a:rPr>
              <a:t>4</a:t>
            </a:r>
            <a:endParaRPr lang="en-US" sz="2000" dirty="0"/>
          </a:p>
        </p:txBody>
      </p:sp>
      <p:sp>
        <p:nvSpPr>
          <p:cNvPr id="23" name="Text 21"/>
          <p:cNvSpPr/>
          <p:nvPr/>
        </p:nvSpPr>
        <p:spPr>
          <a:xfrm>
            <a:off x="9813846" y="4441150"/>
            <a:ext cx="2955846" cy="265747"/>
          </a:xfrm>
          <a:prstGeom prst="rect">
            <a:avLst/>
          </a:prstGeom>
          <a:noFill/>
          <a:ln/>
        </p:spPr>
        <p:txBody>
          <a:bodyPr wrap="none" lIns="0" tIns="0" rIns="0" bIns="0" rtlCol="0" anchor="t"/>
          <a:lstStyle/>
          <a:p>
            <a:pPr marL="0" indent="0" algn="ctr">
              <a:lnSpc>
                <a:spcPts val="2050"/>
              </a:lnSpc>
              <a:buNone/>
            </a:pPr>
            <a:r>
              <a:rPr lang="en-US" sz="1650" b="1" dirty="0">
                <a:solidFill>
                  <a:srgbClr val="C2C4B5"/>
                </a:solidFill>
                <a:latin typeface="Outfit Bold" pitchFamily="34" charset="0"/>
                <a:ea typeface="Outfit Bold" pitchFamily="34" charset="-122"/>
                <a:cs typeface="Outfit Bold" pitchFamily="34" charset="-120"/>
              </a:rPr>
              <a:t>Sprint 4: Pruebas y Despliegue</a:t>
            </a:r>
            <a:endParaRPr lang="en-US" sz="1650" dirty="0"/>
          </a:p>
        </p:txBody>
      </p:sp>
      <p:sp>
        <p:nvSpPr>
          <p:cNvPr id="24" name="Text 22"/>
          <p:cNvSpPr/>
          <p:nvPr/>
        </p:nvSpPr>
        <p:spPr>
          <a:xfrm>
            <a:off x="8917067" y="4808934"/>
            <a:ext cx="4749522" cy="544354"/>
          </a:xfrm>
          <a:prstGeom prst="rect">
            <a:avLst/>
          </a:prstGeom>
          <a:noFill/>
          <a:ln/>
        </p:spPr>
        <p:txBody>
          <a:bodyPr wrap="square" lIns="0" tIns="0" rIns="0" bIns="0" rtlCol="0" anchor="t"/>
          <a:lstStyle/>
          <a:p>
            <a:pPr marL="0" indent="0" algn="ctr">
              <a:lnSpc>
                <a:spcPts val="2100"/>
              </a:lnSpc>
              <a:buNone/>
            </a:pPr>
            <a:r>
              <a:rPr lang="en-US" sz="1300" dirty="0">
                <a:solidFill>
                  <a:srgbClr val="C2C4B5"/>
                </a:solidFill>
                <a:latin typeface="Bitter" pitchFamily="34" charset="0"/>
                <a:ea typeface="Bitter" pitchFamily="34" charset="-122"/>
                <a:cs typeface="Bitter" pitchFamily="34" charset="-120"/>
              </a:rPr>
              <a:t>Realización de pruebas exhaustivas y preparación para el lanzamiento.</a:t>
            </a:r>
            <a:endParaRPr lang="en-US" sz="1300" dirty="0"/>
          </a:p>
        </p:txBody>
      </p:sp>
      <p:sp>
        <p:nvSpPr>
          <p:cNvPr id="25" name="Text 23"/>
          <p:cNvSpPr/>
          <p:nvPr/>
        </p:nvSpPr>
        <p:spPr>
          <a:xfrm>
            <a:off x="5982295" y="5608439"/>
            <a:ext cx="2665809" cy="265747"/>
          </a:xfrm>
          <a:prstGeom prst="rect">
            <a:avLst/>
          </a:prstGeom>
          <a:noFill/>
          <a:ln/>
        </p:spPr>
        <p:txBody>
          <a:bodyPr wrap="none" lIns="0" tIns="0" rIns="0" bIns="0" rtlCol="0" anchor="t"/>
          <a:lstStyle/>
          <a:p>
            <a:pPr marL="0" indent="0" algn="ctr">
              <a:lnSpc>
                <a:spcPts val="2050"/>
              </a:lnSpc>
              <a:buNone/>
            </a:pPr>
            <a:r>
              <a:rPr lang="en-US" sz="1650" b="1" dirty="0">
                <a:solidFill>
                  <a:srgbClr val="E1E5CD"/>
                </a:solidFill>
                <a:latin typeface="Outfit Bold" pitchFamily="34" charset="0"/>
                <a:ea typeface="Outfit Bold" pitchFamily="34" charset="-122"/>
                <a:cs typeface="Outfit Bold" pitchFamily="34" charset="-120"/>
              </a:rPr>
              <a:t>Artefactos Clave de Scrum:</a:t>
            </a:r>
            <a:endParaRPr lang="en-US" sz="1650" dirty="0"/>
          </a:p>
        </p:txBody>
      </p:sp>
      <p:sp>
        <p:nvSpPr>
          <p:cNvPr id="26" name="Text 24"/>
          <p:cNvSpPr/>
          <p:nvPr/>
        </p:nvSpPr>
        <p:spPr>
          <a:xfrm>
            <a:off x="793790" y="6129338"/>
            <a:ext cx="13042821" cy="272177"/>
          </a:xfrm>
          <a:prstGeom prst="rect">
            <a:avLst/>
          </a:prstGeom>
          <a:noFill/>
          <a:ln/>
        </p:spPr>
        <p:txBody>
          <a:bodyPr wrap="none" lIns="0" tIns="0" rIns="0" bIns="0" rtlCol="0" anchor="t"/>
          <a:lstStyle/>
          <a:p>
            <a:pPr marL="342900" indent="-342900" algn="l">
              <a:lnSpc>
                <a:spcPts val="2100"/>
              </a:lnSpc>
              <a:buSzPct val="100000"/>
              <a:buChar char="•"/>
            </a:pPr>
            <a:r>
              <a:rPr lang="en-US" sz="1300" b="1" dirty="0">
                <a:solidFill>
                  <a:srgbClr val="C2C4B5"/>
                </a:solidFill>
                <a:latin typeface="Bitter" pitchFamily="34" charset="0"/>
                <a:ea typeface="Bitter" pitchFamily="34" charset="-122"/>
                <a:cs typeface="Bitter" pitchFamily="34" charset="-120"/>
              </a:rPr>
              <a:t>Product Backlog:</a:t>
            </a:r>
            <a:r>
              <a:rPr lang="en-US" sz="1300" dirty="0">
                <a:solidFill>
                  <a:srgbClr val="C2C4B5"/>
                </a:solidFill>
                <a:latin typeface="Bitter" pitchFamily="34" charset="0"/>
                <a:ea typeface="Bitter" pitchFamily="34" charset="-122"/>
                <a:cs typeface="Bitter" pitchFamily="34" charset="-120"/>
              </a:rPr>
              <a:t> Lista priorizada de funcionalidades.</a:t>
            </a:r>
            <a:endParaRPr lang="en-US" sz="1300" dirty="0"/>
          </a:p>
        </p:txBody>
      </p:sp>
      <p:sp>
        <p:nvSpPr>
          <p:cNvPr id="27" name="Text 25"/>
          <p:cNvSpPr/>
          <p:nvPr/>
        </p:nvSpPr>
        <p:spPr>
          <a:xfrm>
            <a:off x="793790" y="6461046"/>
            <a:ext cx="13042821" cy="272177"/>
          </a:xfrm>
          <a:prstGeom prst="rect">
            <a:avLst/>
          </a:prstGeom>
          <a:noFill/>
          <a:ln/>
        </p:spPr>
        <p:txBody>
          <a:bodyPr wrap="none" lIns="0" tIns="0" rIns="0" bIns="0" rtlCol="0" anchor="t"/>
          <a:lstStyle/>
          <a:p>
            <a:pPr marL="342900" indent="-342900" algn="l">
              <a:lnSpc>
                <a:spcPts val="2100"/>
              </a:lnSpc>
              <a:buSzPct val="100000"/>
              <a:buChar char="•"/>
            </a:pPr>
            <a:r>
              <a:rPr lang="en-US" sz="1300" b="1" dirty="0">
                <a:solidFill>
                  <a:srgbClr val="C2C4B5"/>
                </a:solidFill>
                <a:latin typeface="Bitter" pitchFamily="34" charset="0"/>
                <a:ea typeface="Bitter" pitchFamily="34" charset="-122"/>
                <a:cs typeface="Bitter" pitchFamily="34" charset="-120"/>
              </a:rPr>
              <a:t>Sprint Backlog:</a:t>
            </a:r>
            <a:r>
              <a:rPr lang="en-US" sz="1300" dirty="0">
                <a:solidFill>
                  <a:srgbClr val="C2C4B5"/>
                </a:solidFill>
                <a:latin typeface="Bitter" pitchFamily="34" charset="0"/>
                <a:ea typeface="Bitter" pitchFamily="34" charset="-122"/>
                <a:cs typeface="Bitter" pitchFamily="34" charset="-120"/>
              </a:rPr>
              <a:t> Tareas a completar en cada sprint.</a:t>
            </a:r>
            <a:endParaRPr lang="en-US" sz="1300" dirty="0"/>
          </a:p>
        </p:txBody>
      </p:sp>
      <p:sp>
        <p:nvSpPr>
          <p:cNvPr id="28" name="Text 26"/>
          <p:cNvSpPr/>
          <p:nvPr/>
        </p:nvSpPr>
        <p:spPr>
          <a:xfrm>
            <a:off x="793790" y="6792754"/>
            <a:ext cx="13042821" cy="272177"/>
          </a:xfrm>
          <a:prstGeom prst="rect">
            <a:avLst/>
          </a:prstGeom>
          <a:noFill/>
          <a:ln/>
        </p:spPr>
        <p:txBody>
          <a:bodyPr wrap="none" lIns="0" tIns="0" rIns="0" bIns="0" rtlCol="0" anchor="t"/>
          <a:lstStyle/>
          <a:p>
            <a:pPr marL="342900" indent="-342900" algn="l">
              <a:lnSpc>
                <a:spcPts val="2100"/>
              </a:lnSpc>
              <a:buSzPct val="100000"/>
              <a:buChar char="•"/>
            </a:pPr>
            <a:r>
              <a:rPr lang="en-US" sz="1300" b="1" dirty="0">
                <a:solidFill>
                  <a:srgbClr val="C2C4B5"/>
                </a:solidFill>
                <a:latin typeface="Bitter" pitchFamily="34" charset="0"/>
                <a:ea typeface="Bitter" pitchFamily="34" charset="-122"/>
                <a:cs typeface="Bitter" pitchFamily="34" charset="-120"/>
              </a:rPr>
              <a:t>Daily Standups:</a:t>
            </a:r>
            <a:r>
              <a:rPr lang="en-US" sz="1300" dirty="0">
                <a:solidFill>
                  <a:srgbClr val="C2C4B5"/>
                </a:solidFill>
                <a:latin typeface="Bitter" pitchFamily="34" charset="0"/>
                <a:ea typeface="Bitter" pitchFamily="34" charset="-122"/>
                <a:cs typeface="Bitter" pitchFamily="34" charset="-120"/>
              </a:rPr>
              <a:t> Reuniones diarias para sincronización y ajuste.</a:t>
            </a:r>
            <a:endParaRPr lang="en-US" sz="1300" dirty="0"/>
          </a:p>
        </p:txBody>
      </p:sp>
      <p:sp>
        <p:nvSpPr>
          <p:cNvPr id="29" name="Text 27"/>
          <p:cNvSpPr/>
          <p:nvPr/>
        </p:nvSpPr>
        <p:spPr>
          <a:xfrm>
            <a:off x="793790" y="7124462"/>
            <a:ext cx="13042821" cy="272177"/>
          </a:xfrm>
          <a:prstGeom prst="rect">
            <a:avLst/>
          </a:prstGeom>
          <a:noFill/>
          <a:ln/>
        </p:spPr>
        <p:txBody>
          <a:bodyPr wrap="none" lIns="0" tIns="0" rIns="0" bIns="0" rtlCol="0" anchor="t"/>
          <a:lstStyle/>
          <a:p>
            <a:pPr marL="342900" indent="-342900" algn="l">
              <a:lnSpc>
                <a:spcPts val="2100"/>
              </a:lnSpc>
              <a:buSzPct val="100000"/>
              <a:buChar char="•"/>
            </a:pPr>
            <a:r>
              <a:rPr lang="en-US" sz="1300" b="1" dirty="0">
                <a:solidFill>
                  <a:srgbClr val="C2C4B5"/>
                </a:solidFill>
                <a:latin typeface="Bitter" pitchFamily="34" charset="0"/>
                <a:ea typeface="Bitter" pitchFamily="34" charset="-122"/>
                <a:cs typeface="Bitter" pitchFamily="34" charset="-120"/>
              </a:rPr>
              <a:t>Burndown Chart:</a:t>
            </a:r>
            <a:r>
              <a:rPr lang="en-US" sz="1300" dirty="0">
                <a:solidFill>
                  <a:srgbClr val="C2C4B5"/>
                </a:solidFill>
                <a:latin typeface="Bitter" pitchFamily="34" charset="0"/>
                <a:ea typeface="Bitter" pitchFamily="34" charset="-122"/>
                <a:cs typeface="Bitter" pitchFamily="34" charset="-120"/>
              </a:rPr>
              <a:t> Seguimiento visual del progreso del sprint.</a:t>
            </a:r>
            <a:endParaRPr lang="en-US" sz="13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35794" y="499467"/>
            <a:ext cx="6025396" cy="368856"/>
          </a:xfrm>
          <a:prstGeom prst="rect">
            <a:avLst/>
          </a:prstGeom>
          <a:noFill/>
          <a:ln/>
        </p:spPr>
        <p:txBody>
          <a:bodyPr wrap="none" lIns="0" tIns="0" rIns="0" bIns="0" rtlCol="0" anchor="t"/>
          <a:lstStyle/>
          <a:p>
            <a:pPr marL="0" indent="0" algn="l">
              <a:lnSpc>
                <a:spcPts val="2900"/>
              </a:lnSpc>
              <a:buNone/>
            </a:pPr>
            <a:r>
              <a:rPr lang="en-US" sz="4200" b="1" dirty="0">
                <a:solidFill>
                  <a:srgbClr val="E1E5CD"/>
                </a:solidFill>
                <a:latin typeface="Outfit Bold" pitchFamily="34" charset="0"/>
                <a:ea typeface="Outfit Bold" pitchFamily="34" charset="-122"/>
                <a:cs typeface="Outfit Bold" pitchFamily="34" charset="-120"/>
              </a:rPr>
              <a:t>Pruebas y Validación: Asegurando la Calidad</a:t>
            </a:r>
            <a:endParaRPr lang="en-US" sz="4200" dirty="0"/>
          </a:p>
        </p:txBody>
      </p:sp>
      <p:sp>
        <p:nvSpPr>
          <p:cNvPr id="3" name="Text 1"/>
          <p:cNvSpPr/>
          <p:nvPr/>
        </p:nvSpPr>
        <p:spPr>
          <a:xfrm>
            <a:off x="635794" y="1104424"/>
            <a:ext cx="13358813" cy="834490"/>
          </a:xfrm>
          <a:prstGeom prst="rect">
            <a:avLst/>
          </a:prstGeom>
          <a:noFill/>
          <a:ln/>
        </p:spPr>
        <p:txBody>
          <a:bodyPr wrap="square" lIns="0" tIns="0" rIns="0" bIns="0" rtlCol="0" anchor="t"/>
          <a:lstStyle/>
          <a:p>
            <a:pPr marL="0" indent="0" algn="l">
              <a:lnSpc>
                <a:spcPct val="150000"/>
              </a:lnSpc>
              <a:buNone/>
            </a:pPr>
            <a:r>
              <a:rPr lang="en-US" sz="1650" dirty="0">
                <a:solidFill>
                  <a:srgbClr val="C2C4B5"/>
                </a:solidFill>
                <a:latin typeface="Bitter" pitchFamily="34" charset="0"/>
                <a:ea typeface="Bitter" pitchFamily="34" charset="-122"/>
                <a:cs typeface="Bitter" pitchFamily="34" charset="-120"/>
              </a:rPr>
              <a:t>Para garantizar la fiabilidad y robustez de TaskFlow, se implementó un plan de pruebas exhaustivo que abarcó diversas áreas del sistema.</a:t>
            </a:r>
            <a:endParaRPr lang="en-US" sz="1650" dirty="0"/>
          </a:p>
        </p:txBody>
      </p:sp>
      <p:pic>
        <p:nvPicPr>
          <p:cNvPr id="4" name="Image 0" descr="preencoded.png"/>
          <p:cNvPicPr>
            <a:picLocks noChangeAspect="1"/>
          </p:cNvPicPr>
          <p:nvPr/>
        </p:nvPicPr>
        <p:blipFill>
          <a:blip r:embed="rId3"/>
          <a:stretch>
            <a:fillRect/>
          </a:stretch>
        </p:blipFill>
        <p:spPr>
          <a:xfrm>
            <a:off x="635794" y="2127865"/>
            <a:ext cx="6535460" cy="5617984"/>
          </a:xfrm>
          <a:prstGeom prst="rect">
            <a:avLst/>
          </a:prstGeom>
        </p:spPr>
      </p:pic>
      <p:grpSp>
        <p:nvGrpSpPr>
          <p:cNvPr id="12" name="Grupo 11">
            <a:extLst>
              <a:ext uri="{FF2B5EF4-FFF2-40B4-BE49-F238E27FC236}">
                <a16:creationId xmlns:a16="http://schemas.microsoft.com/office/drawing/2014/main" id="{E204DACE-6CBE-A4A6-35EC-DA4CD7525D2A}"/>
              </a:ext>
            </a:extLst>
          </p:cNvPr>
          <p:cNvGrpSpPr/>
          <p:nvPr/>
        </p:nvGrpSpPr>
        <p:grpSpPr>
          <a:xfrm>
            <a:off x="7466766" y="3227426"/>
            <a:ext cx="7011234" cy="3463012"/>
            <a:chOff x="7466767" y="1579602"/>
            <a:chExt cx="6535460" cy="1751064"/>
          </a:xfrm>
        </p:grpSpPr>
        <p:sp>
          <p:nvSpPr>
            <p:cNvPr id="5" name="Text 2"/>
            <p:cNvSpPr/>
            <p:nvPr/>
          </p:nvSpPr>
          <p:spPr>
            <a:xfrm>
              <a:off x="7466767" y="1579602"/>
              <a:ext cx="6535460" cy="236220"/>
            </a:xfrm>
            <a:prstGeom prst="rect">
              <a:avLst/>
            </a:prstGeom>
            <a:noFill/>
            <a:ln/>
          </p:spPr>
          <p:txBody>
            <a:bodyPr wrap="square" lIns="0" tIns="0" rIns="0" bIns="0" rtlCol="0" anchor="t"/>
            <a:lstStyle/>
            <a:p>
              <a:pPr marL="0" indent="0" algn="l">
                <a:lnSpc>
                  <a:spcPts val="1850"/>
                </a:lnSpc>
                <a:buNone/>
              </a:pPr>
              <a:r>
                <a:rPr lang="en-US" sz="1650" dirty="0">
                  <a:solidFill>
                    <a:srgbClr val="C2C4B5"/>
                  </a:solidFill>
                  <a:latin typeface="Bitter" pitchFamily="34" charset="0"/>
                  <a:ea typeface="Bitter" pitchFamily="34" charset="-122"/>
                  <a:cs typeface="Bitter" pitchFamily="34" charset="-120"/>
                </a:rPr>
                <a:t>Tipos de Pruebas Realizadas:</a:t>
              </a:r>
              <a:endParaRPr lang="en-US" sz="1650" dirty="0"/>
            </a:p>
          </p:txBody>
        </p:sp>
        <p:sp>
          <p:nvSpPr>
            <p:cNvPr id="6" name="Text 3"/>
            <p:cNvSpPr/>
            <p:nvPr/>
          </p:nvSpPr>
          <p:spPr>
            <a:xfrm>
              <a:off x="7466767" y="1922026"/>
              <a:ext cx="6535460" cy="236220"/>
            </a:xfrm>
            <a:prstGeom prst="rect">
              <a:avLst/>
            </a:prstGeom>
            <a:noFill/>
            <a:ln/>
          </p:spPr>
          <p:txBody>
            <a:bodyPr wrap="square" lIns="0" tIns="0" rIns="0" bIns="0" rtlCol="0" anchor="t"/>
            <a:lstStyle/>
            <a:p>
              <a:pPr marL="342900" indent="-342900" algn="l">
                <a:lnSpc>
                  <a:spcPts val="1450"/>
                </a:lnSpc>
                <a:buSzPct val="100000"/>
                <a:buChar char="•"/>
              </a:pPr>
              <a:r>
                <a:rPr lang="en-US" sz="1650" b="1" dirty="0">
                  <a:solidFill>
                    <a:srgbClr val="C2C4B5"/>
                  </a:solidFill>
                  <a:latin typeface="Bitter" pitchFamily="34" charset="0"/>
                  <a:ea typeface="Bitter" pitchFamily="34" charset="-122"/>
                  <a:cs typeface="Bitter" pitchFamily="34" charset="-120"/>
                </a:rPr>
                <a:t>Pruebas Unitarias:</a:t>
              </a:r>
              <a:r>
                <a:rPr lang="en-US" sz="1650" dirty="0">
                  <a:solidFill>
                    <a:srgbClr val="C2C4B5"/>
                  </a:solidFill>
                  <a:latin typeface="Bitter" pitchFamily="34" charset="0"/>
                  <a:ea typeface="Bitter" pitchFamily="34" charset="-122"/>
                  <a:cs typeface="Bitter" pitchFamily="34" charset="-120"/>
                </a:rPr>
                <a:t> Verificación individual de componentes de código.</a:t>
              </a:r>
              <a:endParaRPr lang="en-US" sz="1650" dirty="0"/>
            </a:p>
          </p:txBody>
        </p:sp>
        <p:sp>
          <p:nvSpPr>
            <p:cNvPr id="7" name="Text 4"/>
            <p:cNvSpPr/>
            <p:nvPr/>
          </p:nvSpPr>
          <p:spPr>
            <a:xfrm>
              <a:off x="7466767" y="2199561"/>
              <a:ext cx="6535460" cy="236220"/>
            </a:xfrm>
            <a:prstGeom prst="rect">
              <a:avLst/>
            </a:prstGeom>
            <a:noFill/>
            <a:ln/>
          </p:spPr>
          <p:txBody>
            <a:bodyPr wrap="square" lIns="0" tIns="0" rIns="0" bIns="0" rtlCol="0" anchor="t"/>
            <a:lstStyle/>
            <a:p>
              <a:pPr marL="342900" indent="-342900" algn="l">
                <a:lnSpc>
                  <a:spcPts val="1450"/>
                </a:lnSpc>
                <a:buSzPct val="100000"/>
                <a:buChar char="•"/>
              </a:pPr>
              <a:r>
                <a:rPr lang="en-US" sz="1650" b="1" dirty="0">
                  <a:solidFill>
                    <a:srgbClr val="C2C4B5"/>
                  </a:solidFill>
                  <a:latin typeface="Bitter" pitchFamily="34" charset="0"/>
                  <a:ea typeface="Bitter" pitchFamily="34" charset="-122"/>
                  <a:cs typeface="Bitter" pitchFamily="34" charset="-120"/>
                </a:rPr>
                <a:t>Pruebas de Integración:</a:t>
              </a:r>
              <a:r>
                <a:rPr lang="en-US" sz="1650" dirty="0">
                  <a:solidFill>
                    <a:srgbClr val="C2C4B5"/>
                  </a:solidFill>
                  <a:latin typeface="Bitter" pitchFamily="34" charset="0"/>
                  <a:ea typeface="Bitter" pitchFamily="34" charset="-122"/>
                  <a:cs typeface="Bitter" pitchFamily="34" charset="-120"/>
                </a:rPr>
                <a:t> Aseguramiento de la comunicación entre módulos.</a:t>
              </a:r>
              <a:endParaRPr lang="en-US" sz="1650" dirty="0"/>
            </a:p>
          </p:txBody>
        </p:sp>
        <p:sp>
          <p:nvSpPr>
            <p:cNvPr id="8" name="Text 5"/>
            <p:cNvSpPr/>
            <p:nvPr/>
          </p:nvSpPr>
          <p:spPr>
            <a:xfrm>
              <a:off x="7466767" y="2523855"/>
              <a:ext cx="6535460" cy="236220"/>
            </a:xfrm>
            <a:prstGeom prst="rect">
              <a:avLst/>
            </a:prstGeom>
            <a:noFill/>
            <a:ln/>
          </p:spPr>
          <p:txBody>
            <a:bodyPr wrap="square" lIns="0" tIns="0" rIns="0" bIns="0" rtlCol="0" anchor="t"/>
            <a:lstStyle/>
            <a:p>
              <a:pPr marL="342900" indent="-342900" algn="l">
                <a:lnSpc>
                  <a:spcPts val="1450"/>
                </a:lnSpc>
                <a:buSzPct val="100000"/>
                <a:buChar char="•"/>
              </a:pPr>
              <a:r>
                <a:rPr lang="en-US" sz="1650" b="1" dirty="0">
                  <a:solidFill>
                    <a:srgbClr val="C2C4B5"/>
                  </a:solidFill>
                  <a:latin typeface="Bitter" pitchFamily="34" charset="0"/>
                  <a:ea typeface="Bitter" pitchFamily="34" charset="-122"/>
                  <a:cs typeface="Bitter" pitchFamily="34" charset="-120"/>
                </a:rPr>
                <a:t>Pruebas de Usabilidad:</a:t>
              </a:r>
              <a:r>
                <a:rPr lang="en-US" sz="1650" dirty="0">
                  <a:solidFill>
                    <a:srgbClr val="C2C4B5"/>
                  </a:solidFill>
                  <a:latin typeface="Bitter" pitchFamily="34" charset="0"/>
                  <a:ea typeface="Bitter" pitchFamily="34" charset="-122"/>
                  <a:cs typeface="Bitter" pitchFamily="34" charset="-120"/>
                </a:rPr>
                <a:t> Experiencia de usuario y facilidad de manejo.</a:t>
              </a:r>
              <a:endParaRPr lang="en-US" sz="1650" dirty="0"/>
            </a:p>
          </p:txBody>
        </p:sp>
        <p:sp>
          <p:nvSpPr>
            <p:cNvPr id="9" name="Text 6"/>
            <p:cNvSpPr/>
            <p:nvPr/>
          </p:nvSpPr>
          <p:spPr>
            <a:xfrm>
              <a:off x="7466767" y="2754630"/>
              <a:ext cx="6535460" cy="236220"/>
            </a:xfrm>
            <a:prstGeom prst="rect">
              <a:avLst/>
            </a:prstGeom>
            <a:noFill/>
            <a:ln/>
          </p:spPr>
          <p:txBody>
            <a:bodyPr wrap="square" lIns="0" tIns="0" rIns="0" bIns="0" rtlCol="0" anchor="t"/>
            <a:lstStyle/>
            <a:p>
              <a:pPr marL="342900" indent="-342900" algn="l">
                <a:lnSpc>
                  <a:spcPts val="1450"/>
                </a:lnSpc>
                <a:buSzPct val="100000"/>
                <a:buChar char="•"/>
              </a:pPr>
              <a:r>
                <a:rPr lang="en-US" sz="1650" b="1" dirty="0">
                  <a:solidFill>
                    <a:srgbClr val="C2C4B5"/>
                  </a:solidFill>
                  <a:latin typeface="Bitter" pitchFamily="34" charset="0"/>
                  <a:ea typeface="Bitter" pitchFamily="34" charset="-122"/>
                  <a:cs typeface="Bitter" pitchFamily="34" charset="-120"/>
                </a:rPr>
                <a:t>Pruebas de Seguridad:</a:t>
              </a:r>
              <a:r>
                <a:rPr lang="en-US" sz="1650" dirty="0">
                  <a:solidFill>
                    <a:srgbClr val="C2C4B5"/>
                  </a:solidFill>
                  <a:latin typeface="Bitter" pitchFamily="34" charset="0"/>
                  <a:ea typeface="Bitter" pitchFamily="34" charset="-122"/>
                  <a:cs typeface="Bitter" pitchFamily="34" charset="-120"/>
                </a:rPr>
                <a:t> Detección de vulnerabilidades en la autenticación y manejo de datos.</a:t>
              </a:r>
              <a:endParaRPr lang="en-US" sz="1650" dirty="0"/>
            </a:p>
          </p:txBody>
        </p:sp>
        <p:sp>
          <p:nvSpPr>
            <p:cNvPr id="10" name="Text 7"/>
            <p:cNvSpPr/>
            <p:nvPr/>
          </p:nvSpPr>
          <p:spPr>
            <a:xfrm>
              <a:off x="7466767" y="3094446"/>
              <a:ext cx="6535460" cy="236220"/>
            </a:xfrm>
            <a:prstGeom prst="rect">
              <a:avLst/>
            </a:prstGeom>
            <a:noFill/>
            <a:ln/>
          </p:spPr>
          <p:txBody>
            <a:bodyPr wrap="square" lIns="0" tIns="0" rIns="0" bIns="0" rtlCol="0" anchor="t"/>
            <a:lstStyle/>
            <a:p>
              <a:pPr marL="342900" indent="-342900" algn="l">
                <a:lnSpc>
                  <a:spcPts val="1450"/>
                </a:lnSpc>
                <a:buSzPct val="100000"/>
                <a:buChar char="•"/>
              </a:pPr>
              <a:r>
                <a:rPr lang="en-US" sz="1650" b="1" dirty="0">
                  <a:solidFill>
                    <a:srgbClr val="C2C4B5"/>
                  </a:solidFill>
                  <a:latin typeface="Bitter" pitchFamily="34" charset="0"/>
                  <a:ea typeface="Bitter" pitchFamily="34" charset="-122"/>
                  <a:cs typeface="Bitter" pitchFamily="34" charset="-120"/>
                </a:rPr>
                <a:t>Pruebas de Rendimiento:</a:t>
              </a:r>
              <a:r>
                <a:rPr lang="en-US" sz="1650" dirty="0">
                  <a:solidFill>
                    <a:srgbClr val="C2C4B5"/>
                  </a:solidFill>
                  <a:latin typeface="Bitter" pitchFamily="34" charset="0"/>
                  <a:ea typeface="Bitter" pitchFamily="34" charset="-122"/>
                  <a:cs typeface="Bitter" pitchFamily="34" charset="-120"/>
                </a:rPr>
                <a:t> Evaluación de la velocidad y respuesta del sistema.</a:t>
              </a:r>
              <a:endParaRPr lang="en-US" sz="1650" dirty="0"/>
            </a:p>
          </p:txBody>
        </p:sp>
      </p:grpSp>
      <p:sp>
        <p:nvSpPr>
          <p:cNvPr id="11" name="Text 8"/>
          <p:cNvSpPr/>
          <p:nvPr/>
        </p:nvSpPr>
        <p:spPr>
          <a:xfrm>
            <a:off x="635794" y="8407122"/>
            <a:ext cx="13358813" cy="188952"/>
          </a:xfrm>
          <a:prstGeom prst="rect">
            <a:avLst/>
          </a:prstGeom>
          <a:noFill/>
          <a:ln/>
        </p:spPr>
        <p:txBody>
          <a:bodyPr wrap="none" lIns="0" tIns="0" rIns="0" bIns="0" rtlCol="0" anchor="t"/>
          <a:lstStyle/>
          <a:p>
            <a:pPr marL="0" indent="0" algn="l">
              <a:lnSpc>
                <a:spcPts val="1450"/>
              </a:lnSpc>
              <a:buNone/>
            </a:pPr>
            <a:r>
              <a:rPr lang="en-US" sz="900" dirty="0">
                <a:solidFill>
                  <a:srgbClr val="C2C4B5"/>
                </a:solidFill>
                <a:latin typeface="Bitter" pitchFamily="34" charset="0"/>
                <a:ea typeface="Bitter" pitchFamily="34" charset="-122"/>
                <a:cs typeface="Bitter" pitchFamily="34" charset="-120"/>
              </a:rPr>
              <a:t>Estas pruebas fueron esenciales para identificar y corregir errores, asegurando que TaskFlow cumpla con los estándares de calidad esperados.</a:t>
            </a:r>
            <a:endParaRPr lang="en-US" sz="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057775" y="369094"/>
            <a:ext cx="4514731" cy="419457"/>
          </a:xfrm>
          <a:prstGeom prst="rect">
            <a:avLst/>
          </a:prstGeom>
          <a:noFill/>
          <a:ln/>
        </p:spPr>
        <p:txBody>
          <a:bodyPr wrap="none" lIns="0" tIns="0" rIns="0" bIns="0" rtlCol="0" anchor="t"/>
          <a:lstStyle/>
          <a:p>
            <a:pPr marL="0" indent="0" algn="ctr">
              <a:lnSpc>
                <a:spcPts val="3300"/>
              </a:lnSpc>
              <a:buNone/>
            </a:pPr>
            <a:r>
              <a:rPr lang="en-US" sz="4200" b="1" dirty="0">
                <a:solidFill>
                  <a:srgbClr val="E1E5CD"/>
                </a:solidFill>
                <a:latin typeface="Outfit Bold" pitchFamily="34" charset="0"/>
                <a:ea typeface="Outfit Bold" pitchFamily="34" charset="-122"/>
                <a:cs typeface="Outfit Bold" pitchFamily="34" charset="-120"/>
              </a:rPr>
              <a:t>Implementación</a:t>
            </a:r>
            <a:r>
              <a:rPr lang="en-US" sz="4000" b="1" dirty="0">
                <a:solidFill>
                  <a:srgbClr val="E1E5CD"/>
                </a:solidFill>
                <a:latin typeface="Outfit Bold" pitchFamily="34" charset="0"/>
                <a:ea typeface="Outfit Bold" pitchFamily="34" charset="-122"/>
                <a:cs typeface="Outfit Bold" pitchFamily="34" charset="-120"/>
              </a:rPr>
              <a:t> y Despliegue</a:t>
            </a:r>
            <a:endParaRPr lang="en-US" sz="4000" dirty="0"/>
          </a:p>
        </p:txBody>
      </p:sp>
      <p:sp>
        <p:nvSpPr>
          <p:cNvPr id="3" name="Text 1"/>
          <p:cNvSpPr/>
          <p:nvPr/>
        </p:nvSpPr>
        <p:spPr>
          <a:xfrm>
            <a:off x="469821" y="1056918"/>
            <a:ext cx="13690759" cy="268367"/>
          </a:xfrm>
          <a:prstGeom prst="rect">
            <a:avLst/>
          </a:prstGeom>
          <a:noFill/>
          <a:ln/>
        </p:spPr>
        <p:txBody>
          <a:bodyPr wrap="square" lIns="0" tIns="0" rIns="0" bIns="0" rtlCol="0" anchor="t"/>
          <a:lstStyle/>
          <a:p>
            <a:pPr marL="0" indent="0" algn="just">
              <a:lnSpc>
                <a:spcPct val="150000"/>
              </a:lnSpc>
              <a:buNone/>
            </a:pPr>
            <a:r>
              <a:rPr lang="en-US" sz="1650" dirty="0">
                <a:solidFill>
                  <a:srgbClr val="FFFFFF"/>
                </a:solidFill>
                <a:latin typeface="Bitter" pitchFamily="34" charset="0"/>
                <a:ea typeface="Bitter" pitchFamily="34" charset="-122"/>
                <a:cs typeface="Bitter" pitchFamily="34" charset="-120"/>
              </a:rPr>
              <a:t>TaskFlow está diseñado para ser fácilmente desplegado tanto en entornos locales como en plataformas en la nube, demostrando su portabilidad y flexibilidad.</a:t>
            </a:r>
            <a:endParaRPr lang="en-US" sz="1650" dirty="0"/>
          </a:p>
        </p:txBody>
      </p:sp>
      <p:grpSp>
        <p:nvGrpSpPr>
          <p:cNvPr id="14" name="Grupo 13">
            <a:extLst>
              <a:ext uri="{FF2B5EF4-FFF2-40B4-BE49-F238E27FC236}">
                <a16:creationId xmlns:a16="http://schemas.microsoft.com/office/drawing/2014/main" id="{1C861111-8FDB-C35F-08E4-7617776B9903}"/>
              </a:ext>
            </a:extLst>
          </p:cNvPr>
          <p:cNvGrpSpPr/>
          <p:nvPr/>
        </p:nvGrpSpPr>
        <p:grpSpPr>
          <a:xfrm>
            <a:off x="628650" y="3616642"/>
            <a:ext cx="6467594" cy="1941434"/>
            <a:chOff x="469821" y="1596985"/>
            <a:chExt cx="6681668" cy="1941434"/>
          </a:xfrm>
        </p:grpSpPr>
        <p:sp>
          <p:nvSpPr>
            <p:cNvPr id="4" name="Text 2"/>
            <p:cNvSpPr/>
            <p:nvPr/>
          </p:nvSpPr>
          <p:spPr>
            <a:xfrm>
              <a:off x="469821" y="1596985"/>
              <a:ext cx="6681668" cy="268367"/>
            </a:xfrm>
            <a:prstGeom prst="rect">
              <a:avLst/>
            </a:prstGeom>
            <a:noFill/>
            <a:ln/>
          </p:spPr>
          <p:txBody>
            <a:bodyPr wrap="none" lIns="0" tIns="0" rIns="0" bIns="0" rtlCol="0" anchor="t"/>
            <a:lstStyle/>
            <a:p>
              <a:pPr marL="0" indent="0">
                <a:lnSpc>
                  <a:spcPts val="2100"/>
                </a:lnSpc>
                <a:buNone/>
              </a:pPr>
              <a:r>
                <a:rPr lang="en-US" sz="1650" dirty="0">
                  <a:solidFill>
                    <a:srgbClr val="FFFFFF"/>
                  </a:solidFill>
                  <a:latin typeface="Bitter" pitchFamily="34" charset="0"/>
                  <a:ea typeface="Bitter" pitchFamily="34" charset="-122"/>
                  <a:cs typeface="Bitter" pitchFamily="34" charset="-120"/>
                </a:rPr>
                <a:t>Despliegue Local</a:t>
              </a:r>
              <a:endParaRPr lang="en-US" sz="1650" dirty="0"/>
            </a:p>
          </p:txBody>
        </p:sp>
        <p:sp>
          <p:nvSpPr>
            <p:cNvPr id="5" name="Text 3"/>
            <p:cNvSpPr/>
            <p:nvPr/>
          </p:nvSpPr>
          <p:spPr>
            <a:xfrm>
              <a:off x="469821" y="1986082"/>
              <a:ext cx="6681668" cy="268367"/>
            </a:xfrm>
            <a:prstGeom prst="rect">
              <a:avLst/>
            </a:prstGeom>
            <a:noFill/>
            <a:ln/>
          </p:spPr>
          <p:txBody>
            <a:bodyPr wrap="none" lIns="0" tIns="0" rIns="0" bIns="0" rtlCol="0" anchor="t"/>
            <a:lstStyle/>
            <a:p>
              <a:pPr marL="342900" indent="-342900">
                <a:lnSpc>
                  <a:spcPts val="1650"/>
                </a:lnSpc>
                <a:buSzPct val="100000"/>
                <a:buFont typeface="+mj-lt"/>
                <a:buAutoNum type="arabicPeriod"/>
              </a:pPr>
              <a:r>
                <a:rPr lang="en-US" sz="1650" dirty="0">
                  <a:solidFill>
                    <a:srgbClr val="FFFFFF"/>
                  </a:solidFill>
                  <a:latin typeface="Bitter" pitchFamily="34" charset="0"/>
                  <a:ea typeface="Bitter" pitchFamily="34" charset="-122"/>
                  <a:cs typeface="Bitter" pitchFamily="34" charset="-120"/>
                </a:rPr>
                <a:t>Clonar el repositorio.</a:t>
              </a:r>
              <a:endParaRPr lang="en-US" sz="1650" dirty="0"/>
            </a:p>
          </p:txBody>
        </p:sp>
        <p:sp>
          <p:nvSpPr>
            <p:cNvPr id="6" name="Text 4"/>
            <p:cNvSpPr/>
            <p:nvPr/>
          </p:nvSpPr>
          <p:spPr>
            <a:xfrm>
              <a:off x="469821" y="2301359"/>
              <a:ext cx="6681668" cy="275987"/>
            </a:xfrm>
            <a:prstGeom prst="rect">
              <a:avLst/>
            </a:prstGeom>
            <a:noFill/>
            <a:ln/>
          </p:spPr>
          <p:txBody>
            <a:bodyPr wrap="none" lIns="0" tIns="0" rIns="0" bIns="0" rtlCol="0" anchor="t"/>
            <a:lstStyle/>
            <a:p>
              <a:pPr marL="342900" indent="-342900">
                <a:lnSpc>
                  <a:spcPts val="1650"/>
                </a:lnSpc>
                <a:buSzPct val="100000"/>
                <a:buFont typeface="+mj-lt"/>
                <a:buAutoNum type="arabicPeriod" startAt="2"/>
              </a:pPr>
              <a:r>
                <a:rPr lang="en-US" sz="1650" dirty="0">
                  <a:solidFill>
                    <a:srgbClr val="FFFFFF"/>
                  </a:solidFill>
                  <a:latin typeface="Bitter" pitchFamily="34" charset="0"/>
                  <a:ea typeface="Bitter" pitchFamily="34" charset="-122"/>
                  <a:cs typeface="Bitter" pitchFamily="34" charset="-120"/>
                </a:rPr>
                <a:t>Instalar dependencias: </a:t>
              </a:r>
              <a:r>
                <a:rPr lang="en-US" sz="1650" dirty="0">
                  <a:solidFill>
                    <a:srgbClr val="FFFFFF"/>
                  </a:solidFill>
                  <a:highlight>
                    <a:srgbClr val="4D4F45"/>
                  </a:highlight>
                  <a:latin typeface="Consolas" pitchFamily="34" charset="0"/>
                  <a:ea typeface="Consolas" pitchFamily="34" charset="-122"/>
                  <a:cs typeface="Consolas" pitchFamily="34" charset="-120"/>
                </a:rPr>
                <a:t>npm install</a:t>
              </a:r>
              <a:endParaRPr lang="en-US" sz="1650" dirty="0"/>
            </a:p>
          </p:txBody>
        </p:sp>
        <p:sp>
          <p:nvSpPr>
            <p:cNvPr id="7" name="Text 5"/>
            <p:cNvSpPr/>
            <p:nvPr/>
          </p:nvSpPr>
          <p:spPr>
            <a:xfrm>
              <a:off x="469821" y="2624257"/>
              <a:ext cx="6681668" cy="268367"/>
            </a:xfrm>
            <a:prstGeom prst="rect">
              <a:avLst/>
            </a:prstGeom>
            <a:noFill/>
            <a:ln/>
          </p:spPr>
          <p:txBody>
            <a:bodyPr wrap="none" lIns="0" tIns="0" rIns="0" bIns="0" rtlCol="0" anchor="t"/>
            <a:lstStyle/>
            <a:p>
              <a:pPr marL="342900" indent="-342900">
                <a:lnSpc>
                  <a:spcPts val="1650"/>
                </a:lnSpc>
                <a:buSzPct val="100000"/>
                <a:buFont typeface="+mj-lt"/>
                <a:buAutoNum type="arabicPeriod" startAt="3"/>
              </a:pPr>
              <a:r>
                <a:rPr lang="en-US" sz="1650" dirty="0">
                  <a:solidFill>
                    <a:srgbClr val="FFFFFF"/>
                  </a:solidFill>
                  <a:latin typeface="Bitter" pitchFamily="34" charset="0"/>
                  <a:ea typeface="Bitter" pitchFamily="34" charset="-122"/>
                  <a:cs typeface="Bitter" pitchFamily="34" charset="-120"/>
                </a:rPr>
                <a:t>Ejecutar el esquema SQL.</a:t>
              </a:r>
              <a:endParaRPr lang="en-US" sz="1650" dirty="0"/>
            </a:p>
          </p:txBody>
        </p:sp>
        <p:sp>
          <p:nvSpPr>
            <p:cNvPr id="8" name="Text 6"/>
            <p:cNvSpPr/>
            <p:nvPr/>
          </p:nvSpPr>
          <p:spPr>
            <a:xfrm>
              <a:off x="469821" y="2939534"/>
              <a:ext cx="6681668" cy="275987"/>
            </a:xfrm>
            <a:prstGeom prst="rect">
              <a:avLst/>
            </a:prstGeom>
            <a:noFill/>
            <a:ln/>
          </p:spPr>
          <p:txBody>
            <a:bodyPr wrap="none" lIns="0" tIns="0" rIns="0" bIns="0" rtlCol="0" anchor="t"/>
            <a:lstStyle/>
            <a:p>
              <a:pPr marL="342900" indent="-342900">
                <a:lnSpc>
                  <a:spcPts val="1650"/>
                </a:lnSpc>
                <a:buSzPct val="100000"/>
                <a:buFont typeface="+mj-lt"/>
                <a:buAutoNum type="arabicPeriod" startAt="4"/>
              </a:pPr>
              <a:r>
                <a:rPr lang="en-US" sz="1650" dirty="0">
                  <a:solidFill>
                    <a:srgbClr val="FFFFFF"/>
                  </a:solidFill>
                  <a:latin typeface="Bitter" pitchFamily="34" charset="0"/>
                  <a:ea typeface="Bitter" pitchFamily="34" charset="-122"/>
                  <a:cs typeface="Bitter" pitchFamily="34" charset="-120"/>
                </a:rPr>
                <a:t>Iniciar el servidor: </a:t>
              </a:r>
              <a:r>
                <a:rPr lang="en-US" sz="1650" dirty="0">
                  <a:solidFill>
                    <a:srgbClr val="FFFFFF"/>
                  </a:solidFill>
                  <a:highlight>
                    <a:srgbClr val="4D4F45"/>
                  </a:highlight>
                  <a:latin typeface="Consolas" pitchFamily="34" charset="0"/>
                  <a:ea typeface="Consolas" pitchFamily="34" charset="-122"/>
                  <a:cs typeface="Consolas" pitchFamily="34" charset="-120"/>
                </a:rPr>
                <a:t>node backend/server.js</a:t>
              </a:r>
              <a:endParaRPr lang="en-US" sz="1650" dirty="0"/>
            </a:p>
          </p:txBody>
        </p:sp>
        <p:sp>
          <p:nvSpPr>
            <p:cNvPr id="9" name="Text 7"/>
            <p:cNvSpPr/>
            <p:nvPr/>
          </p:nvSpPr>
          <p:spPr>
            <a:xfrm>
              <a:off x="469821" y="3262432"/>
              <a:ext cx="6681668" cy="275987"/>
            </a:xfrm>
            <a:prstGeom prst="rect">
              <a:avLst/>
            </a:prstGeom>
            <a:noFill/>
            <a:ln/>
          </p:spPr>
          <p:txBody>
            <a:bodyPr wrap="none" lIns="0" tIns="0" rIns="0" bIns="0" rtlCol="0" anchor="t"/>
            <a:lstStyle/>
            <a:p>
              <a:pPr marL="342900" indent="-342900">
                <a:lnSpc>
                  <a:spcPts val="1650"/>
                </a:lnSpc>
                <a:buSzPct val="100000"/>
                <a:buFont typeface="+mj-lt"/>
                <a:buAutoNum type="arabicPeriod" startAt="5"/>
              </a:pPr>
              <a:r>
                <a:rPr lang="en-US" sz="1650" dirty="0">
                  <a:solidFill>
                    <a:srgbClr val="FFFFFF"/>
                  </a:solidFill>
                  <a:latin typeface="Bitter" pitchFamily="34" charset="0"/>
                  <a:ea typeface="Bitter" pitchFamily="34" charset="-122"/>
                  <a:cs typeface="Bitter" pitchFamily="34" charset="-120"/>
                </a:rPr>
                <a:t>Acceder a: </a:t>
              </a:r>
              <a:r>
                <a:rPr lang="en-US" sz="1650" dirty="0">
                  <a:solidFill>
                    <a:srgbClr val="FFFFFF"/>
                  </a:solidFill>
                  <a:highlight>
                    <a:srgbClr val="4D4F45"/>
                  </a:highlight>
                  <a:latin typeface="Consolas" pitchFamily="34" charset="0"/>
                  <a:ea typeface="Consolas" pitchFamily="34" charset="-122"/>
                  <a:cs typeface="Consolas" pitchFamily="34" charset="-120"/>
                </a:rPr>
                <a:t>http://localhost:3000</a:t>
              </a:r>
              <a:endParaRPr lang="en-US" sz="1650" dirty="0"/>
            </a:p>
          </p:txBody>
        </p:sp>
      </p:grpSp>
      <p:sp>
        <p:nvSpPr>
          <p:cNvPr id="10" name="Text 8"/>
          <p:cNvSpPr/>
          <p:nvPr/>
        </p:nvSpPr>
        <p:spPr>
          <a:xfrm>
            <a:off x="7486531" y="2471320"/>
            <a:ext cx="6681668" cy="268367"/>
          </a:xfrm>
          <a:prstGeom prst="rect">
            <a:avLst/>
          </a:prstGeom>
          <a:noFill/>
          <a:ln/>
        </p:spPr>
        <p:txBody>
          <a:bodyPr wrap="none" lIns="0" tIns="0" rIns="0" bIns="0" rtlCol="0" anchor="t"/>
          <a:lstStyle/>
          <a:p>
            <a:pPr marL="0" indent="0" algn="l">
              <a:lnSpc>
                <a:spcPts val="2100"/>
              </a:lnSpc>
              <a:buNone/>
            </a:pPr>
            <a:r>
              <a:rPr lang="en-US" sz="1650" dirty="0">
                <a:solidFill>
                  <a:srgbClr val="FFFFFF"/>
                </a:solidFill>
                <a:latin typeface="Bitter" pitchFamily="34" charset="0"/>
                <a:ea typeface="Bitter" pitchFamily="34" charset="-122"/>
                <a:cs typeface="Bitter" pitchFamily="34" charset="-120"/>
              </a:rPr>
              <a:t>Despliegue en Línea (Opcional)</a:t>
            </a:r>
            <a:endParaRPr lang="en-US" sz="1650" dirty="0"/>
          </a:p>
        </p:txBody>
      </p:sp>
      <p:pic>
        <p:nvPicPr>
          <p:cNvPr id="11" name="Image 0" descr="preencoded.png"/>
          <p:cNvPicPr>
            <a:picLocks noChangeAspect="1"/>
          </p:cNvPicPr>
          <p:nvPr/>
        </p:nvPicPr>
        <p:blipFill>
          <a:blip r:embed="rId3"/>
          <a:stretch>
            <a:fillRect/>
          </a:stretch>
        </p:blipFill>
        <p:spPr>
          <a:xfrm>
            <a:off x="7486531" y="2794754"/>
            <a:ext cx="6681668" cy="5250656"/>
          </a:xfrm>
          <a:prstGeom prst="rect">
            <a:avLst/>
          </a:prstGeom>
        </p:spPr>
      </p:pic>
      <p:sp>
        <p:nvSpPr>
          <p:cNvPr id="12" name="Text 9"/>
          <p:cNvSpPr/>
          <p:nvPr/>
        </p:nvSpPr>
        <p:spPr>
          <a:xfrm>
            <a:off x="7486531" y="8848963"/>
            <a:ext cx="6681668" cy="214670"/>
          </a:xfrm>
          <a:prstGeom prst="rect">
            <a:avLst/>
          </a:prstGeom>
          <a:noFill/>
          <a:ln/>
        </p:spPr>
        <p:txBody>
          <a:bodyPr wrap="none" lIns="0" tIns="0" rIns="0" bIns="0" rtlCol="0" anchor="t"/>
          <a:lstStyle/>
          <a:p>
            <a:pPr marL="342900" indent="-342900" algn="l">
              <a:lnSpc>
                <a:spcPts val="1650"/>
              </a:lnSpc>
              <a:buSzPct val="100000"/>
              <a:buChar char="•"/>
            </a:pPr>
            <a:r>
              <a:rPr lang="en-US" sz="1050" dirty="0">
                <a:solidFill>
                  <a:srgbClr val="FFFFFF"/>
                </a:solidFill>
                <a:latin typeface="Bitter" pitchFamily="34" charset="0"/>
                <a:ea typeface="Bitter" pitchFamily="34" charset="-122"/>
                <a:cs typeface="Bitter" pitchFamily="34" charset="-120"/>
              </a:rPr>
              <a:t>Desplegable en plataformas como Render.com o Railway.app.</a:t>
            </a:r>
            <a:endParaRPr lang="en-US" sz="1050" dirty="0"/>
          </a:p>
        </p:txBody>
      </p:sp>
      <p:sp>
        <p:nvSpPr>
          <p:cNvPr id="13" name="Text 10"/>
          <p:cNvSpPr/>
          <p:nvPr/>
        </p:nvSpPr>
        <p:spPr>
          <a:xfrm>
            <a:off x="7486531" y="9110543"/>
            <a:ext cx="6681668" cy="214670"/>
          </a:xfrm>
          <a:prstGeom prst="rect">
            <a:avLst/>
          </a:prstGeom>
          <a:noFill/>
          <a:ln/>
        </p:spPr>
        <p:txBody>
          <a:bodyPr wrap="none" lIns="0" tIns="0" rIns="0" bIns="0" rtlCol="0" anchor="t"/>
          <a:lstStyle/>
          <a:p>
            <a:pPr marL="342900" indent="-342900" algn="l">
              <a:lnSpc>
                <a:spcPts val="1650"/>
              </a:lnSpc>
              <a:buSzPct val="100000"/>
              <a:buChar char="•"/>
            </a:pPr>
            <a:r>
              <a:rPr lang="en-US" sz="1050" b="1" dirty="0">
                <a:solidFill>
                  <a:srgbClr val="FFFFFF"/>
                </a:solidFill>
                <a:latin typeface="Bitter" pitchFamily="34" charset="0"/>
                <a:ea typeface="Bitter" pitchFamily="34" charset="-122"/>
                <a:cs typeface="Bitter" pitchFamily="34" charset="-120"/>
              </a:rPr>
              <a:t>URL de Ejemplo:</a:t>
            </a:r>
            <a:r>
              <a:rPr lang="en-US" sz="1050" dirty="0">
                <a:solidFill>
                  <a:srgbClr val="FFFFFF"/>
                </a:solidFill>
                <a:latin typeface="Bitter" pitchFamily="34" charset="0"/>
                <a:ea typeface="Bitter" pitchFamily="34" charset="-122"/>
                <a:cs typeface="Bitter" pitchFamily="34" charset="-120"/>
              </a:rPr>
              <a:t> https://taskflow.onrender.com</a:t>
            </a:r>
            <a:endParaRPr lang="en-US" sz="10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18</TotalTime>
  <Words>1019</Words>
  <Application>Microsoft Office PowerPoint</Application>
  <PresentationFormat>Personalizado</PresentationFormat>
  <Paragraphs>134</Paragraphs>
  <Slides>10</Slides>
  <Notes>10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10</vt:i4>
      </vt:variant>
    </vt:vector>
  </HeadingPairs>
  <TitlesOfParts>
    <vt:vector size="16" baseType="lpstr">
      <vt:lpstr>Consolas</vt:lpstr>
      <vt:lpstr>Outfit Light</vt:lpstr>
      <vt:lpstr>Outfit Bold</vt:lpstr>
      <vt:lpstr>Bitter</vt:lpstr>
      <vt:lpstr>Arial</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John Jairo Vargas González</cp:lastModifiedBy>
  <cp:revision>2</cp:revision>
  <dcterms:created xsi:type="dcterms:W3CDTF">2025-08-29T12:31:15Z</dcterms:created>
  <dcterms:modified xsi:type="dcterms:W3CDTF">2025-08-29T12:50:37Z</dcterms:modified>
</cp:coreProperties>
</file>